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notesMasterIdLst>
    <p:notesMasterId r:id="rId24"/>
  </p:notesMasterIdLst>
  <p:sldIdLst>
    <p:sldId id="260" r:id="rId2"/>
    <p:sldId id="261" r:id="rId3"/>
    <p:sldId id="272" r:id="rId4"/>
    <p:sldId id="273" r:id="rId5"/>
    <p:sldId id="276" r:id="rId6"/>
    <p:sldId id="269" r:id="rId7"/>
    <p:sldId id="277" r:id="rId8"/>
    <p:sldId id="274" r:id="rId9"/>
    <p:sldId id="287" r:id="rId10"/>
    <p:sldId id="288" r:id="rId11"/>
    <p:sldId id="289" r:id="rId12"/>
    <p:sldId id="290" r:id="rId13"/>
    <p:sldId id="280" r:id="rId14"/>
    <p:sldId id="278" r:id="rId15"/>
    <p:sldId id="291" r:id="rId16"/>
    <p:sldId id="279" r:id="rId17"/>
    <p:sldId id="293" r:id="rId18"/>
    <p:sldId id="292" r:id="rId19"/>
    <p:sldId id="281" r:id="rId20"/>
    <p:sldId id="270" r:id="rId21"/>
    <p:sldId id="294" r:id="rId22"/>
    <p:sldId id="295" r:id="rId23"/>
  </p:sldIdLst>
  <p:sldSz cx="12192000" cy="6858000"/>
  <p:notesSz cx="6858000" cy="9144000"/>
  <p:defaultText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380"/>
    <p:restoredTop sz="76567"/>
  </p:normalViewPr>
  <p:slideViewPr>
    <p:cSldViewPr snapToGrid="0" snapToObjects="1">
      <p:cViewPr varScale="1">
        <p:scale>
          <a:sx n="82" d="100"/>
          <a:sy n="82" d="100"/>
        </p:scale>
        <p:origin x="124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1T18:16:31.617"/>
    </inkml:context>
    <inkml:brush xml:id="br0">
      <inkml:brushProperty name="width" value="0.05" units="cm"/>
      <inkml:brushProperty name="height" value="0.05" units="cm"/>
      <inkml:brushProperty name="color" value="#E71224"/>
    </inkml:brush>
  </inkml:definitions>
  <inkml:trace contextRef="#ctx0" brushRef="#br0">13422 2789 24575,'-58'-29'0,"-1"-5"0,-10-8 0,-1 0 0,-8-5 0,-4-2-844,3 2 0,-4-2 0,-3-2 1,-1 1 843,10 5 0,-3-1 0,0 0 0,-2 1 0,0 0-517,-3 0 1,0 0-1,-2 1 1,0 0-1,-1 2 517,13 7 0,0 0 0,-1 0 0,-1 2 0,0 0 0,0 2 0,-2 0 0,0 1 0,0 1 0,-1 1 0,0 0 0,-1 2 0,-3-1 0,0 1 0,-1 1 0,0 0 0,-1 1 0,0 0-260,-3-1 1,-1 1 0,-1 0 0,0 0 0,0 1 0,1 0 259,-1 0 0,0 0 0,-1 1 0,1 0 0,0-1 0,1 1 0,0-1 0,0 0 0,0 0 0,1 0 0,0 0 0,1 0 0,1 0 0,1 1 0,0 0 0,1-1 0,0 1 0,1 0-359,-12-4 1,1 1 0,0 0 0,2 1 0,0-1 358,5 1 0,0 1 0,1 0 0,1 0 0,0 1-40,5 1 1,-1 0 0,2 1 0,0 0-1,2 0 40,-10-2 0,2 1 0,1 0 0,2 0 312,6 3 0,2-1 0,0 2 0,1-1-312,-21-4 0,2 0 0,2 1 0,8 1 0,1 0 0,1 1 0,-3-1 0,1 0 0,-1 1 0,-2 1 0,0 0 0,0 2 0,3 1 0,1 3 0,-1 0 0,-9 1 0,-1 1 0,-1 2 0,-2 1 0,-1 2 0,-1 0 0,0 1 0,-1 1 0,-1 2 0,22 2 0,-1 1 0,-1 1 0,1 2 0,1 2 0,1 2 0,0 1 0,0 2 0,2 3 0,0 0 0,1 3 0,0 1 0,-21 10 0,0 2 0,3 3 0,3 0 0,1 2 0,2 2 0,1 0 0,2 1 0,1 0 0,2 0 0,1-1 0,1 1 0,3-1 0,0-1 0,2 0 828,4-2 0,2-1 1,0 0-829,6-4 0,2 0 0,0 0 0,-24 12 0,3-1 0,9-4 0,2 1 1178,3 0 1,1 1-1179,2 0 0,2 0 971,3 1 0,0-1-971,2 0 0,1 0 590,7-5 0,1-1-590,2-2 0,1-1 289,-35 29-289,9-2 0,5 4 0,6 6 0,2 3 0,2 5 0,5-1 0,3-3 0,3-5 0,7-6 0,7-2 0,11-1 0,8 0 0,7 6 0,6 11 0,22 19 0,2-38 0,8 2 0,12 4 0,7 0 0,12 4 0,6-2 0,6-1 0,2-2-183,-23-21 0,2-2 0,1 0 183,4-1 0,1-1 0,1-2 0,2-2 0,1-1 0,2-1 0,3-2 0,1-2 0,2-2 0,1-1 0,0-2 0,2-1-333,4-1 1,2-2 0,1-1 332,4-1 0,2 0 0,1-1 0,2-1 0,2 1 0,0-1 0,-23-3 0,1 0 0,0 1 0,0-1 0,24 4 0,-1-1 0,0 1 0,1-1 0,-1-1 0,0 0 0,0 0 0,1-1 0,0-1 0,-24-3 0,1 0 0,0-1 0,0-1 0,2 0 0,1 0 0,0-1 0,1 1-466,3-1 0,1 1 0,0-1 1,1 0 465,5 1 0,0-1 0,1 1 0,-1 0 0,3 0 0,0 1 0,0 0 0,0 0 0,1-1 0,-1 0 0,1 0 0,-1 0 0,-3 0 0,1 0 0,-2-1 0,-1 1 0,-4-1 0,-2 1 0,0-1 0,-2 0-258,21 2 1,-2-1-1,-2 1 258,-8 0 0,-2 0 0,-1 0 0,-9-1 0,-2 1 0,-1 0 100,-5-1 0,-1 2 1,-1-1-101,23 2 0,-3 1 437,-9-1 0,-4 1-437,-6 0 0,-2-1 953,-4 0 1,-1 0-954,-2-1 0,0 0 459,-3-1 0,0-1-459,-3 1 0,-1 0 182,45 6-182,-9 7 0,-8 3 0,-9 4 0,-12 3 0,-10 2 0,-8 7 0,-9 8 0,-3 7 0,-5 6 0,-7 3 0,-6 4 0,-7 5 0,-3 5 0,-1 6 0,0 2 0,0 0 0,1-2 0,3-6 0,7-4 0,8-4 0,18-1 0,17 0 0,-18-30 0,3 0 0,6 4 0,2-1 0,2 3 0,1 1 0,5 2 0,3 0 0,5 1 0,4 0 0,9 2 0,4-1 0,7-2 0,4-1 0,-29-15 0,1-2 0,1 0 0,0-2 0,1-1 0,0-1 0,28 10 0,2-3-274,-28-9 1,2 0 0,0-2 273,3 0 0,2-1 0,0 0 0,5 1 0,1 0 0,2-2 0,3 0 0,1 0 0,0-1 0,-2-1 0,0-1 0,0 0 0,-2-1 0,1-1 0,-2 0 0,-4-3 0,-1 0 0,0-1-133,-4-1 0,0-1 1,-1-1 132,-3-1 0,0-1 0,0 0 0,30 1 0,-1-1 0,-6 0 0,0-1 0,-3 2 0,1 0 0,1 2 0,2-1 0,5 2 0,2-1 0,-32-2 0,0 0 0,0 0 0,1-1 0,0 0 0,0-1 0,32 0 0,-1 0 0,-3-2 0,-1 0 0,1 0 0,0 0 0,-5-2 0,-2-2 0,0-2 0,-2-3 0,-1-2 0,-1-3 0,-2-2 0,-1-3 0,-4 0 0,-2-2 0,-6-1 0,-2-2 0,-5 1 0,-2-2 0,-4 2 0,-1-1 401,-3 0 0,-1 0-401,-1 0 0,-1 0 208,1-2 0,0-1-208,1-3 0,0-3 0,1-2 0,-1-2 0,2-1 0,-2-2 0,-3-1 0,-1-1 0,-5 3 0,-3 1 0,24-37 0,-19-3 0,-21-12 0,-16 37 0,-3-2 0,-3-8 0,-4-2 0,-3-2 0,-3 0 0,-3 0 0,-4 0 0,-2 4 0,-3 2 0,-2 5 0,-2 2 0,-2 2 0,-1 1 0,-1 5 0,-2 2 0,-3 2 0,-1 0 0,-3-2 0,-3-1 0,-5-5 0,-3-2 0,-6-8 0,-2-3 0,-5-10 0,-2-2-236,16 21 0,-1-2 0,0 1 236,-3 0 0,0 0 0,-3 0 0,-3 0 0,-1 1 0,-4 3 0,-3 0 0,-3 3 0,-3 1 0,-5 0 0,-2 2 0,-3-1-408,14 9 0,-1 0 1,-2 1-1,-1-1 408,-4-2 0,-2 0 0,0 1 0,0-1 0,-3 0 0,0-1 0,-1 1 0,2 1 0,3 2 0,1 0 0,1 2 0,1 0 0,-17-8 0,1 3 0,2-1-206,10 5 1,1 1 0,3 0 205,6 2 0,3 2 0,0-1 0,1 1 0,2 1 0,0 0-30,-23-11 0,2 1 30,2 2 0,1 1 0,5 0 0,1-1 0,4-1 0,3-1 313,1-3 0,4-3-313,5-2 0,4-5 0,1-6 0,4-6 0,2-7 0,4-4 0,4-5 0,2-2 0,0-7 0,3 0 0,5 10 0,3 6 0,-6-21 0,11 37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1T18:21:42.733"/>
    </inkml:context>
    <inkml:brush xml:id="br0">
      <inkml:brushProperty name="width" value="0.05" units="cm"/>
      <inkml:brushProperty name="height" value="0.05" units="cm"/>
      <inkml:brushProperty name="color" value="#008C3A"/>
    </inkml:brush>
  </inkml:definitions>
  <inkml:trace contextRef="#ctx0" brushRef="#br0">7003 4331 24575,'57'0'0,"-6"0"0,10 0 0,12 0 0,11 0 0,4 0-1185,-7 0 0,5 0 0,2 0 0,4 0 1185,-6 0 0,3 0 0,1 0 0,3 0 0,1 0 0,-9 0 0,2 0 0,1 0 0,1 0 0,0 0 0,-1 0 0,1 0 0,1 0 0,0 0 0,0 0 0,-1 0 0,0 0 0,-2 0 0,0 0 0,0 1 0,-1-1 0,-1 0 0,-1-1 0,9 1 0,-2-1 0,-1 0 0,-1 0 0,-2-1 0,10-2 0,-2 0 0,-3-2 0,-2 0 0,11-3 0,-4-2 0,-2-2 0,-6-1 0,-3-1 0,-3-2 215,-8 0 1,-3-1 0,-2-1-216,21-7 0,-4-3 469,-6 0 1,-5-4-470,-9-2 0,-4-5 0,-6-1 0,-2-5 0,1-8 0,0-3 0,1-4 0,-1 0 1219,3-1 0,-1 1-1219,-1 0 0,0 1 358,-5 7 0,-2 2-358,-3 4 0,-4 2 0,-7 3 0,-3 1 0,18-39 0,-15-4 0,-20 35 0,-2-3 0,-3-5 0,-2-2 0,-2-8 0,-4-3 0,-8-8 0,-7-1 0,-7-2 0,-7 1 0,-8 0 0,-5 2 0,-5 4 0,-3 3 0,2 4 0,-1 3 0,1 2 0,-1 2 0,4 2 0,1 1 0,0 0 0,0 2 0,-2 0 0,-1 1 0,0-1 0,-3 2 0,-5-2 0,-4 2 0,-7-3 0,-3 2 0,-10-1 0,-3 3 0,-5 0 0,-2 4 0,27 17 0,-1 2 0,-2 1-174,-4 0 0,-1 1 1,-2 1 173,-2 0 0,0 1 0,-2 1 0,-6-1 0,-2 2 0,-2 0 0,-7-1 0,-2 2 0,0 0-314,19 5 1,0 2-1,-1-1 1,-1 1 313,-3-1 0,-2 1 0,-1-1 0,1 1 0,-2 0 0,-1-1 0,0 1 0,0 0 0,2 0 0,-1 1 0,1 0 0,1 1 0,4 0 0,0 1 0,1 0 0,0 0 0,1 1 0,-1-1 0,1 0 0,1 1 0,-21-2 0,0 0 0,1 0 0,2 2 0,0 0 0,0 1 0,3 1 0,0 0 0,1 2-186,5 2 1,2 1-1,0 1 186,2 0 0,0 0 0,1 1 0,2 0 0,-1 1 0,1-1 0,-2-1 0,-1 1 0,1-1 0,0 0 0,1-1 0,-1 1 0,-2 0 0,0-1 0,-1 1 0,1 1 0,0 0 0,-1 0 0,-1 1 0,-1 1 0,0 0-374,-5 0 1,-2 0 0,-1 0 373,-7 0 0,-2 0 0,-2 0 0,18 0 0,0 0 0,-2 0 0,-1 0 0,-4 0 0,-2 0 0,0 0 0,-1 0 0,-3 0 0,-1 0 0,-1 0 0,0 0-211,18 0 1,0 0 0,-1 0 0,0 0 0,1 0 210,-1 0 0,1 1 0,-1 0 0,1 0 0,0 0 0,-20 0 0,1 0 0,0 1 0,1-1-275,5 1 1,1 0 0,1 0 0,1 1 274,10-1 0,0 1 0,3 0 0,0 1 0,-17 1 0,2 0 0,2 1 123,8 2 1,3 0 0,0 1-124,5 2 0,2 0 0,0 2 0,2 1 0,1 2 0,2 0 0,-27 10 0,4 2 0,6 2 0,3 3 501,7 0 1,2 2-502,4 2 0,3 4 0,4 1 0,3 4 761,4 2 0,3 1-761,2 3 0,2 0 0,5-1 0,3 0 1295,4-1 0,2-1-1295,5 0 0,3 1 57,4-1 0,2 2-57,0 3 0,2 2 0,-1 3 0,1 2 0,2 3 0,0 0 0,0 0 0,2 1 0,2-1 0,3 0 0,1-2 0,3 0 0,0-2 0,2-1 0,1 1 0,1-1 0,0 0 0,0 0 0,1 1 0,2-1 0,3 1 0,5-1 0,5 2 0,5-2 0,7-1 0,7 1 0,10 8 0,5 0 0,8 3 0,4 0 0,-16-20 0,2-1 0,1 1 0,5 0 0,1 1 0,2-2 0,4-1 0,2-2 0,1 0-238,4 0 0,1 0 0,1-2 238,1-1 0,2-1 0,0 0 0,3-1 0,0-1 0,0-1 0,0-2 0,0 0 0,1-2 0,1 0 0,0-1 0,1-3-371,-2-1 1,1-3 0,0-1 370,1-1 0,1-1 0,0-1 0,3 0 0,0-1 0,2 0 0,4-1 0,0 0 0,1 0 0,4 0 0,-1 1 0,1-2 0,0-1 0,-1-1 0,0-1 0,0-1 0,-1-1 0,0-1 0,-3 0 0,1 0 0,-2-1 0,-4-2 0,0 0 0,-1-1 0,-3-1 0,-1-2 0,0 1 0,-5-2 0,-1 0 0,-1-1 0,-2-1 0,0-1 0,-1-1-112,2 0 1,0 0 0,1-1 111,-2 1 0,1-1 0,-1 0 0,2-1 0,-1 0 0,0 0 0,-1 0 0,1 0 0,-1 0 0,-3 0 0,0 0 0,0 0 0,28-2 0,-2-2 0,-3-3 0,-3-3 0,-4-2 0,-3-2 0,-3-4 0,-3-1 0,-1-1 0,-2 0 330,-3-1 1,-2 1-331,-1 0 0,-2 0 565,-2 2 1,-2 0-566,-4 3 0,-2 1 367,42-9-367,-18 5 0,-14 5 0,-12 3 0,-12 4 0,-5 4 0,-16 1 0,1 1 0,-16 0 0,1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11T18:22:49.417"/>
    </inkml:context>
    <inkml:brush xml:id="br0">
      <inkml:brushProperty name="width" value="0.05" units="cm"/>
      <inkml:brushProperty name="height" value="0.05" units="cm"/>
      <inkml:brushProperty name="color" value="#33CCFF"/>
    </inkml:brush>
  </inkml:definitions>
  <inkml:trace contextRef="#ctx0" brushRef="#br0">11833 4486 24575,'67'0'0,"-14"0"0,7 0 0,25 0 0,9 0 0,-16 0 0,5 0 0,1 0-879,5-1 1,2 0-1,1-1 879,-17-1 0,2-1 0,0-1 0,1 0 0,3-2 0,2 0 0,0 0 0,0-2 0,1-1 0,1-1 0,1 0 0,0-1-493,3 1 0,1-1 0,1 1 0,1 0 493,1 1 0,1-1 0,1 1 0,0 0 0,-15 2 0,0 0 0,1 0 0,0 1 0,1 0 0,2 0 0,0 0 0,0 1 0,1-1 0,0 0 0,1 0 0,1 0 0,0-1 0,0 1 0,0-1 0,0 1 0,1-1 0,-1 0 0,1 1 0,-1-1 0,-2 1 0,1 0 0,-1-1 0,0 1 0,-1 0 0,0-1 0,0 1 0,-1-1 0,0 1 0,0 0 0,17-1 0,0 0 0,-1 0 0,0 0 0,-4 1 0,-1-1 0,-1 0 0,0 0 0,-3 0 0,-1 0 0,-1-1 0,-1 0 0,-8 1 1,0-1-1,-1 1 1,-2-1-1,21-3 0,-2 0 0,-1-1 0,-4 1 0,-1 0 0,-2 0 0,-2 1 0,-1 0 0,0 0 0,-2 0 0,-1 1 0,0 0-135,-4 1 1,0 0-1,-2 0 135,-3 2 0,-1-1 0,-1 1 0,-2 1 0,-2 1 0,1 0 0,32-2 0,0 2 0,-5 0 0,-1 0 0,-2 1 0,-1-1 0,0-1 0,-1-2 551,-3 0 1,-2-1-552,-3 0 0,-1-2 1078,-4-1 0,-2-2-1078,-4-3 0,-1-2 615,-2-2 0,0-3-615,0-4 0,-1-3 260,2-3 1,-2-2-261,0-1 0,-1-1 0,-1 0 0,-2-1 0,-4 3 0,-1 1 0,-6 2 0,-1 2 0,-7 3 0,-2-1 0,29-24 0,-13 4 0,-7-3 0,-3-8 0,-1-9 0,4-11 0,0-4 0,-5 1 0,-7-2 0,-8-9 0,-20 40 0,-2-3 0,-1-11 0,-2-3 0,-5-7 0,-4-3 0,-5-3 0,-5 1 0,-5 1 0,-5 2 0,-7 4 0,-5 3 0,-2 6 0,-4 2 0,-2 3 0,-3 3 0,-5 0 0,-3 1 0,-2 4 0,-2 0 0,-3 0 0,-2 1 0,-1 0 0,1 1 0,0 2 0,2 1 0,0-1 0,2 1 0,3 2 0,1 1 0,3 4 0,1 2 0,2 2 0,-1 2 0,-2 3 0,-3 2 0,-9 3 0,-4 2 0,-11 1 0,-6 3 0,20 8 0,-2 1 0,-3 0-403,-8 0 0,-3 1 1,-2 0 402,-7 0 0,-3 0 0,-2 0-497,15 3 0,-1 0 0,-2 1 0,-1 0 497,-6 1 0,-2 0 0,-1 1 0,-1 1 0,15 2 0,0-1 0,-1 1 0,0 1 0,0 0 0,-1 0 0,-1 1 0,0 0 0,0 1 0,1-1 0,-19 1 0,1-1 0,1 1 0,1 1 0,4 1 0,1-1 0,1 2 0,0 3 0,2 4 0,-2 2 0,4 1 0,9-2 0,-20-1 0,10 2 0,-1 11 0,13-3 0,20-19 0,-36 7 0,34-1 0,-3 1 0,-17 4 0,-4 1 0,-13 4 0,-4-1 0,25-6 0,-1-1 0,-2 0 141,-4-2 0,0 0 1,0-2-142,0-1 0,0-1 0,0-1 0,0-1 0,-1-1 0,1 0 0,-3 0 0,0 0 0,-1 0 0,-5 0 0,-1 0 0,-1 0 0,-1 0 0,-1 0 0,0 0 212,-3 0 1,-2 0-1,1 0-212,22 0 0,0 0 0,0 0 0,0 0 0,-1 0 0,1 0 0,-1 0 0,1 0 0,-21 0 0,0 0 0,2 0-260,4 0 1,1 0 0,1 0 259,2 0 0,0 0 0,1 0 0,1 0 0,1 0 0,0 0 0,-3 0 0,-1 0 0,1 0 0,3 0 0,0-1 0,1 2 0,5-1 0,1 2 0,1-1 0,4 2 0,0 0 0,1 1 0,0 1 0,0 0 0,-1 1 0,-2 0 0,-1 1 0,0-1 0,-3 0 0,0 0 0,0-1 0,0-1 0,0-1 0,0 0 0,4-1 0,0-1 0,0 1 0,0-2 0,0 0 0,0 0 0,1 0 0,0 0 0,-1 0 0,-3 0 0,-2 0 0,1 0 0,2 1 0,0 0 0,1 1 0,2 0 0,0 0 0,0 1-118,2 0 0,0 1 0,1 1 118,3 0 0,0 1 0,0 1 0,-2 0 0,1 1 0,-1 1 0,-1 1 0,1 2 0,-1 2 0,-4 0 0,1 2 0,-1 1 0,1 0 0,0 0 0,0 1 0,1 1 0,-1 0 0,0 0 0,-4 0 0,-1 1 0,0-1 0,-2 1 0,0 0 0,-1-1-151,-8 1 0,-1 0 1,-1-1 150,-4 0 0,-1 0 0,1 0 0,5-3 0,0 0 0,1 0 0,3-2 0,0 1 0,1-2 0,2 0 0,1-1 0,1-2 0,3-1 0,1-2 0,0 0 255,1-1 1,1 0 0,-1-1-256,1 0 0,1 0 0,0 1 0,-1 0 0,0 0 0,0 1 0,-4 1 0,-1 1 0,0 0 0,-2 1 0,-1 1 0,1-1 0,2 1 0,0-1 0,1 1 0,5 0 0,0 1 0,1-1 0,3 0 0,0-1 0,0 0 0,2-1 0,1 1 0,-2-1 0,-4 1 0,-2 0 0,1 0 0,-1 0 0,1 1 0,0-1 0,0 0 0,0 0 0,0-1 0,0 0 0,0-2 0,1-1 0,7-1 0,0-1 0,0-2 0,-29 1 0,-1-2 0,1-1 0,0 0 0,4 0 0,-1 0 0,26 0 0,0-1 0,-1 2 0,0-1 0,1 1 0,-1 1 0,1 0 0,0 0 0,-1 1 0,0 1 0,-1 0 0,2 1 0,-26 4 0,2 1 0,-2 2 0,1 1 0,4 1 0,1 2 386,1 3 0,2 2-386,4 3 0,2 3 188,3 3 0,3 5-188,5 6 0,3 4 609,1 4 1,2 3-610,3 3 0,2 1 290,7-1 0,3 1-290,6-5 0,5 1 2,8-3 1,4 0-3,6 3 0,2 2 0,5 5 0,2 2 0,2 8 0,3 1 0,0 6 0,2 1 0,0 1 0,2 1 0,6 5 0,7 0 0,10 1 0,8-1 0,-2-24 0,5 0 0,4-1-295,9 4 1,5-2 0,3-1 294,6 0 0,3-1 0,4-1-480,6 2 1,3-2-1,4-2 480,-16-14 0,2-1 0,2-2 0,1-1 0,6 1 0,2-2 0,1-1 0,2-1-556,6 1 0,3 0 0,1-2 0,1 1 556,-14-7 0,1 0 0,0 0 0,2-1 0,-1 1 0,4 0 0,1 0 0,1 0 0,-1 0 0,1-1 0,1 1 0,1 1 0,0-1 0,0-1 0,-1 1 0,0-1 0,0 0 0,0 0 0,-1-1 0,0-1 0,-2-1 0,-2 0 0,1 0 0,-1-2 0,-1 1 0,-3-2 0,0 0 0,-1-1 0,0 0 0,0-2 0,18 4 0,-1-2 0,1-1 0,0-1 0,0-2 0,0-1 0,2-1 0,-1-1 0,-16-2 0,1-1 0,0 0 0,0-1 0,2 0 0,3 0 0,1 0 0,0-1 0,1 1 0,1-1 0,2 1 0,1 0 0,0-1 0,1 1 0,-1 0-481,2 0 0,-1 0 1,1 0-1,0-1 1,0 1 480,0-2 0,0 0 0,0 0 0,0 0 0,0-1 0,-3-1 0,0 0 0,-1-1 0,0 0 0,-1-1 0,-4 0 0,0-1 0,-1 0 0,-1 0 0,-2-1-124,15-1 0,-2 0 0,-2 0 0,-1 0 124,-9 0 0,-2 0 0,-2 0 0,0 0 0,19 0 0,-1 0 0,-3 0 145,-4-1 0,-2 0 0,-2-1-145,-2 0 0,-2-1 0,-1 0 0,-3-1 0,-1 0 0,-2-1 0,-5 1 0,-2-2 0,0 1 577,-1 0 0,-1-1 1,1 1-578,31-3 0,0 0 0,-3 0 0,0-1 0,0-1 0,0-1 0,-29 1 0,1 0 0,-1-2 0,0-1 0,-1 0 0,0-2 0,1-2 0,1-2 0,-2-1 0,0-1 0,-1-2 0,-1-1 0,-1-2 0,-1-1 0,0-1 0,2-1 0,-1 0 0,0 0 0,-1 0 0,-1-1 0,0 1 0,28-13 0,-1 1 0,-5 4 0,-2 2 0,-7 1 0,-3 0 1350,-11 5 0,-4 0-1350,-9 3 0,-4 1 1519,22-20-1519,-13 3 861,-12 1-861,-9 2 198,-4 4-198,-4 7 0,-3 4 0,-4 4 0,-3 3 0,-1 2 0,1-4 0,1-2 0,2-2 0,-3 2 0,-4 12 0,-4 1 0</inkml:trace>
</inkml:ink>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2.png>
</file>

<file path=ppt/media/image3.jpg>
</file>

<file path=ppt/media/image3.png>
</file>

<file path=ppt/media/image4.jpg>
</file>

<file path=ppt/media/image4.png>
</file>

<file path=ppt/media/image5.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5936CE-4E08-4040-9831-8EDA022C8699}" type="datetimeFigureOut">
              <a:rPr lang="en-DK" smtClean="0"/>
              <a:t>21/03/2022</a:t>
            </a:fld>
            <a:endParaRPr lang="en-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55706A-94F7-3747-A877-8F63D2EEF87D}" type="slidenum">
              <a:rPr lang="en-DK" smtClean="0"/>
              <a:t>‹#›</a:t>
            </a:fld>
            <a:endParaRPr lang="en-DK"/>
          </a:p>
        </p:txBody>
      </p:sp>
    </p:spTree>
    <p:extLst>
      <p:ext uri="{BB962C8B-B14F-4D97-AF65-F5344CB8AC3E}">
        <p14:creationId xmlns:p14="http://schemas.microsoft.com/office/powerpoint/2010/main" val="894635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Code_refactoring"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en.wikipedia.org/wiki/Coupling_(computer_programming)"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a:t>
            </a:fld>
            <a:endParaRPr lang="en-DK"/>
          </a:p>
        </p:txBody>
      </p:sp>
    </p:spTree>
    <p:extLst>
      <p:ext uri="{BB962C8B-B14F-4D97-AF65-F5344CB8AC3E}">
        <p14:creationId xmlns:p14="http://schemas.microsoft.com/office/powerpoint/2010/main" val="27469280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15</a:t>
            </a:fld>
            <a:endParaRPr lang="en-DK"/>
          </a:p>
        </p:txBody>
      </p:sp>
    </p:spTree>
    <p:extLst>
      <p:ext uri="{BB962C8B-B14F-4D97-AF65-F5344CB8AC3E}">
        <p14:creationId xmlns:p14="http://schemas.microsoft.com/office/powerpoint/2010/main" val="1753091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subclass inherits all the methods from the parent class. However, in some situations, the method inherited from the parent class doesn’t quite fit into the child class. In such cases, you will have to re-implement method in the child class.</a:t>
            </a:r>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16</a:t>
            </a:fld>
            <a:endParaRPr lang="en-DK"/>
          </a:p>
        </p:txBody>
      </p:sp>
    </p:spTree>
    <p:extLst>
      <p:ext uri="{BB962C8B-B14F-4D97-AF65-F5344CB8AC3E}">
        <p14:creationId xmlns:p14="http://schemas.microsoft.com/office/powerpoint/2010/main" val="21590546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17</a:t>
            </a:fld>
            <a:endParaRPr lang="en-DK"/>
          </a:p>
        </p:txBody>
      </p:sp>
    </p:spTree>
    <p:extLst>
      <p:ext uri="{BB962C8B-B14F-4D97-AF65-F5344CB8AC3E}">
        <p14:creationId xmlns:p14="http://schemas.microsoft.com/office/powerpoint/2010/main" val="17513554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18</a:t>
            </a:fld>
            <a:endParaRPr lang="en-DK"/>
          </a:p>
        </p:txBody>
      </p:sp>
    </p:spTree>
    <p:extLst>
      <p:ext uri="{BB962C8B-B14F-4D97-AF65-F5344CB8AC3E}">
        <p14:creationId xmlns:p14="http://schemas.microsoft.com/office/powerpoint/2010/main" val="459308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19</a:t>
            </a:fld>
            <a:endParaRPr lang="en-DK"/>
          </a:p>
        </p:txBody>
      </p:sp>
    </p:spTree>
    <p:extLst>
      <p:ext uri="{BB962C8B-B14F-4D97-AF65-F5344CB8AC3E}">
        <p14:creationId xmlns:p14="http://schemas.microsoft.com/office/powerpoint/2010/main" val="20253488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20</a:t>
            </a:fld>
            <a:endParaRPr lang="en-DK"/>
          </a:p>
        </p:txBody>
      </p:sp>
    </p:spTree>
    <p:extLst>
      <p:ext uri="{BB962C8B-B14F-4D97-AF65-F5344CB8AC3E}">
        <p14:creationId xmlns:p14="http://schemas.microsoft.com/office/powerpoint/2010/main" val="2170836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21</a:t>
            </a:fld>
            <a:endParaRPr lang="en-DK"/>
          </a:p>
        </p:txBody>
      </p:sp>
    </p:spTree>
    <p:extLst>
      <p:ext uri="{BB962C8B-B14F-4D97-AF65-F5344CB8AC3E}">
        <p14:creationId xmlns:p14="http://schemas.microsoft.com/office/powerpoint/2010/main" val="744284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22</a:t>
            </a:fld>
            <a:endParaRPr lang="en-DK"/>
          </a:p>
        </p:txBody>
      </p:sp>
    </p:spTree>
    <p:extLst>
      <p:ext uri="{BB962C8B-B14F-4D97-AF65-F5344CB8AC3E}">
        <p14:creationId xmlns:p14="http://schemas.microsoft.com/office/powerpoint/2010/main" val="1181763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Definitions for the data format and </a:t>
            </a:r>
            <a:br>
              <a:rPr lang="en-GB" dirty="0"/>
            </a:br>
            <a:r>
              <a:rPr lang="en-GB" dirty="0"/>
              <a:t>available procedures for a </a:t>
            </a:r>
            <a:br>
              <a:rPr lang="en-GB" dirty="0"/>
            </a:br>
            <a:r>
              <a:rPr lang="en-GB" dirty="0"/>
              <a:t>given type or class of object</a:t>
            </a:r>
          </a:p>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7</a:t>
            </a:fld>
            <a:endParaRPr lang="en-DK"/>
          </a:p>
        </p:txBody>
      </p:sp>
    </p:spTree>
    <p:extLst>
      <p:ext uri="{BB962C8B-B14F-4D97-AF65-F5344CB8AC3E}">
        <p14:creationId xmlns:p14="http://schemas.microsoft.com/office/powerpoint/2010/main" val="4089136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K" dirty="0"/>
              <a:t>Fra wiki: </a:t>
            </a:r>
          </a:p>
          <a:p>
            <a:r>
              <a:rPr lang="en-GB" dirty="0"/>
              <a:t>Encapsulation prevents external code from being concerned with the internal workings of an object. This facilitates </a:t>
            </a:r>
            <a:r>
              <a:rPr lang="en-GB" dirty="0">
                <a:hlinkClick r:id="rId3" tooltip="Code refactoring"/>
              </a:rPr>
              <a:t>code refactoring</a:t>
            </a:r>
            <a:r>
              <a:rPr lang="en-GB" dirty="0"/>
              <a:t>, for example allowing the author of the class to change how objects of that class represent their data internally without changing any external code (as long as "public" method calls work the same way). It also encourages programmers to put all the code that is concerned with a certain set of data in the same class, which organizes it for easy comprehension by other programmers. Encapsulation is a technique that encourages </a:t>
            </a:r>
            <a:r>
              <a:rPr lang="en-GB" dirty="0">
                <a:hlinkClick r:id="rId4" tooltip="Coupling (computer programming)"/>
              </a:rPr>
              <a:t>decoupling</a:t>
            </a:r>
            <a:r>
              <a:rPr lang="en-GB" dirty="0"/>
              <a:t>. </a:t>
            </a:r>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8</a:t>
            </a:fld>
            <a:endParaRPr lang="en-DK"/>
          </a:p>
        </p:txBody>
      </p:sp>
    </p:spTree>
    <p:extLst>
      <p:ext uri="{BB962C8B-B14F-4D97-AF65-F5344CB8AC3E}">
        <p14:creationId xmlns:p14="http://schemas.microsoft.com/office/powerpoint/2010/main" val="2177582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9</a:t>
            </a:fld>
            <a:endParaRPr lang="en-DK"/>
          </a:p>
        </p:txBody>
      </p:sp>
    </p:spTree>
    <p:extLst>
      <p:ext uri="{BB962C8B-B14F-4D97-AF65-F5344CB8AC3E}">
        <p14:creationId xmlns:p14="http://schemas.microsoft.com/office/powerpoint/2010/main" val="2000262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10</a:t>
            </a:fld>
            <a:endParaRPr lang="en-DK"/>
          </a:p>
        </p:txBody>
      </p:sp>
    </p:spTree>
    <p:extLst>
      <p:ext uri="{BB962C8B-B14F-4D97-AF65-F5344CB8AC3E}">
        <p14:creationId xmlns:p14="http://schemas.microsoft.com/office/powerpoint/2010/main" val="479147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11</a:t>
            </a:fld>
            <a:endParaRPr lang="en-DK"/>
          </a:p>
        </p:txBody>
      </p:sp>
    </p:spTree>
    <p:extLst>
      <p:ext uri="{BB962C8B-B14F-4D97-AF65-F5344CB8AC3E}">
        <p14:creationId xmlns:p14="http://schemas.microsoft.com/office/powerpoint/2010/main" val="1501191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12</a:t>
            </a:fld>
            <a:endParaRPr lang="en-DK"/>
          </a:p>
        </p:txBody>
      </p:sp>
    </p:spTree>
    <p:extLst>
      <p:ext uri="{BB962C8B-B14F-4D97-AF65-F5344CB8AC3E}">
        <p14:creationId xmlns:p14="http://schemas.microsoft.com/office/powerpoint/2010/main" val="3084015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13</a:t>
            </a:fld>
            <a:endParaRPr lang="en-DK"/>
          </a:p>
        </p:txBody>
      </p:sp>
    </p:spTree>
    <p:extLst>
      <p:ext uri="{BB962C8B-B14F-4D97-AF65-F5344CB8AC3E}">
        <p14:creationId xmlns:p14="http://schemas.microsoft.com/office/powerpoint/2010/main" val="4945986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Slide Number Placeholder 3"/>
          <p:cNvSpPr>
            <a:spLocks noGrp="1"/>
          </p:cNvSpPr>
          <p:nvPr>
            <p:ph type="sldNum" sz="quarter" idx="5"/>
          </p:nvPr>
        </p:nvSpPr>
        <p:spPr/>
        <p:txBody>
          <a:bodyPr/>
          <a:lstStyle/>
          <a:p>
            <a:fld id="{0055706A-94F7-3747-A877-8F63D2EEF87D}" type="slidenum">
              <a:rPr lang="en-DK" smtClean="0"/>
              <a:t>14</a:t>
            </a:fld>
            <a:endParaRPr lang="en-DK"/>
          </a:p>
        </p:txBody>
      </p:sp>
    </p:spTree>
    <p:extLst>
      <p:ext uri="{BB962C8B-B14F-4D97-AF65-F5344CB8AC3E}">
        <p14:creationId xmlns:p14="http://schemas.microsoft.com/office/powerpoint/2010/main" val="26960143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968089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8508865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242851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931632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4332381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885871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044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189465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884420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687247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3/21/22</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758106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3/21/22</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0861581"/>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5.jp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8.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hyperlink" Target="https://unsplash.com/@nasa?utm_source=unsplash&amp;utm_medium=referral&amp;utm_content=creditCopyText" TargetMode="External"/><Relationship Id="rId13" Type="http://schemas.openxmlformats.org/officeDocument/2006/relationships/hyperlink" Target="https://unsplash.com/s/photos/person?utm_source=unsplash&amp;utm_medium=referral&amp;utm_content=creditCopyText" TargetMode="External"/><Relationship Id="rId18" Type="http://schemas.openxmlformats.org/officeDocument/2006/relationships/hyperlink" Target="https://unsplash.com/@stenilson?utm_source=unsplash&amp;utm_medium=referral&amp;utm_content=creditCopyText" TargetMode="External"/><Relationship Id="rId3" Type="http://schemas.openxmlformats.org/officeDocument/2006/relationships/hyperlink" Target="https://github.com/CHCAA-EDUX/Programming-for-the-Humanities-E21/blob/main/reading/Phillipos-2015-OOP-01.pdf" TargetMode="External"/><Relationship Id="rId21" Type="http://schemas.openxmlformats.org/officeDocument/2006/relationships/hyperlink" Target="https://unsplash.com/s/photos/fish?utm_source=unsplash&amp;utm_medium=referral&amp;utm_content=creditCopyText" TargetMode="External"/><Relationship Id="rId7" Type="http://schemas.openxmlformats.org/officeDocument/2006/relationships/hyperlink" Target="https://unsplash.com/s/photos/car?utm_source=unsplash&amp;utm_medium=referral&amp;utm_content=creditCopyText" TargetMode="External"/><Relationship Id="rId12" Type="http://schemas.openxmlformats.org/officeDocument/2006/relationships/hyperlink" Target="https://unsplash.com/@pabloheimplatz?utm_source=unsplash&amp;utm_medium=referral&amp;utm_content=creditCopyText" TargetMode="External"/><Relationship Id="rId17" Type="http://schemas.openxmlformats.org/officeDocument/2006/relationships/hyperlink" Target="https://unsplash.com/s/photos/reservation?utm_source=unsplash&amp;utm_medium=referral&amp;utm_content=creditCopyText" TargetMode="External"/><Relationship Id="rId25" Type="http://schemas.openxmlformats.org/officeDocument/2006/relationships/image" Target="../media/image2.png"/><Relationship Id="rId2" Type="http://schemas.openxmlformats.org/officeDocument/2006/relationships/notesSlide" Target="../notesSlides/notesSlide16.xml"/><Relationship Id="rId16" Type="http://schemas.openxmlformats.org/officeDocument/2006/relationships/hyperlink" Target="https://unsplash.com/@rafaelmaggion?utm_source=unsplash&amp;utm_medium=referral&amp;utm_content=creditCopyText" TargetMode="External"/><Relationship Id="rId20" Type="http://schemas.openxmlformats.org/officeDocument/2006/relationships/hyperlink" Target="https://unsplash.com/@rachelhisko?utm_source=unsplash&amp;utm_medium=referral&amp;utm_content=creditCopyText" TargetMode="External"/><Relationship Id="rId1" Type="http://schemas.openxmlformats.org/officeDocument/2006/relationships/slideLayout" Target="../slideLayouts/slideLayout2.xml"/><Relationship Id="rId6" Type="http://schemas.openxmlformats.org/officeDocument/2006/relationships/hyperlink" Target="https://unsplash.com/@danielcgold?utm_source=unsplash&amp;utm_medium=referral&amp;utm_content=creditCopyText" TargetMode="External"/><Relationship Id="rId11" Type="http://schemas.openxmlformats.org/officeDocument/2006/relationships/hyperlink" Target="https://unsplash.com/s/photos/book?utm_source=unsplash&amp;utm_medium=referral&amp;utm_content=creditCopyText" TargetMode="External"/><Relationship Id="rId24" Type="http://schemas.openxmlformats.org/officeDocument/2006/relationships/hyperlink" Target="https://engineering.atspotify.com/2015/03/understanding-spotify-web-api/" TargetMode="External"/><Relationship Id="rId5" Type="http://schemas.openxmlformats.org/officeDocument/2006/relationships/hyperlink" Target="https://medium.com/future-vision/intro-to-oop-with-python-39ba63967e45" TargetMode="External"/><Relationship Id="rId15" Type="http://schemas.openxmlformats.org/officeDocument/2006/relationships/hyperlink" Target="https://unsplash.com/s/photos/student?utm_source=unsplash&amp;utm_medium=referral&amp;utm_content=creditCopyText" TargetMode="External"/><Relationship Id="rId23" Type="http://schemas.openxmlformats.org/officeDocument/2006/relationships/hyperlink" Target="https://unsplash.com/s/photos/zebra?utm_source=unsplash&amp;utm_medium=referral&amp;utm_content=creditCopyText" TargetMode="External"/><Relationship Id="rId10" Type="http://schemas.openxmlformats.org/officeDocument/2006/relationships/hyperlink" Target="https://unsplash.com/@christianw?utm_source=unsplash&amp;utm_medium=referral&amp;utm_content=creditCopyText" TargetMode="External"/><Relationship Id="rId19" Type="http://schemas.openxmlformats.org/officeDocument/2006/relationships/hyperlink" Target="https://unsplash.com/s/photos/lioness?utm_source=unsplash&amp;utm_medium=referral&amp;utm_content=creditCopyText" TargetMode="External"/><Relationship Id="rId4" Type="http://schemas.openxmlformats.org/officeDocument/2006/relationships/hyperlink" Target="https://github.com/CHCAA-EDUX/Programming-for-the-Humanities-E21/blob/main/reading/Phillipos-2015-OOP-02.pdf" TargetMode="External"/><Relationship Id="rId9" Type="http://schemas.openxmlformats.org/officeDocument/2006/relationships/hyperlink" Target="https://unsplash.com/s/photos/rocket?utm_source=unsplash&amp;utm_medium=referral&amp;utm_content=creditCopyText" TargetMode="External"/><Relationship Id="rId14" Type="http://schemas.openxmlformats.org/officeDocument/2006/relationships/hyperlink" Target="https://unsplash.com/@element5digital?utm_source=unsplash&amp;utm_medium=referral&amp;utm_content=creditCopyText" TargetMode="External"/><Relationship Id="rId22" Type="http://schemas.openxmlformats.org/officeDocument/2006/relationships/hyperlink" Target="https://unsplash.com/@rondomondo?utm_source=unsplash&amp;utm_medium=referral&amp;utm_content=creditCopyText"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medium.com/future-vision/intro-to-oop-with-python-39ba63967e45" TargetMode="External"/><Relationship Id="rId7"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python-patterns.guide/" TargetMode="External"/><Relationship Id="rId5" Type="http://schemas.openxmlformats.org/officeDocument/2006/relationships/hyperlink" Target="https://www.gleek.io/blog/class-diagram-arrows.html" TargetMode="External"/><Relationship Id="rId4" Type="http://schemas.openxmlformats.org/officeDocument/2006/relationships/hyperlink" Target="https://www.edureka.co/blog/polymorphism-in-python/"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2.xml"/><Relationship Id="rId6" Type="http://schemas.openxmlformats.org/officeDocument/2006/relationships/customXml" Target="../ink/ink3.xml"/><Relationship Id="rId5" Type="http://schemas.openxmlformats.org/officeDocument/2006/relationships/image" Target="../media/image4.png"/><Relationship Id="rId4" Type="http://schemas.openxmlformats.org/officeDocument/2006/relationships/customXml" Target="../ink/ink2.xml"/></Relationships>
</file>

<file path=ppt/slides/_rels/slide5.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image" Target="../media/image3.jpg"/><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366040-0050-704A-B0FF-D8B277491E63}"/>
              </a:ext>
            </a:extLst>
          </p:cNvPr>
          <p:cNvSpPr>
            <a:spLocks noGrp="1"/>
          </p:cNvSpPr>
          <p:nvPr>
            <p:ph type="title"/>
          </p:nvPr>
        </p:nvSpPr>
        <p:spPr>
          <a:xfrm>
            <a:off x="800102" y="960594"/>
            <a:ext cx="5828114" cy="4936812"/>
          </a:xfrm>
        </p:spPr>
        <p:txBody>
          <a:bodyPr vert="horz" lIns="91440" tIns="45720" rIns="91440" bIns="45720" rtlCol="0" anchor="ctr">
            <a:normAutofit/>
          </a:bodyPr>
          <a:lstStyle/>
          <a:p>
            <a:pPr algn="r"/>
            <a:r>
              <a:rPr lang="en-DK" sz="5400" dirty="0"/>
              <a:t>Object Oriented Design</a:t>
            </a:r>
            <a:br>
              <a:rPr lang="en-DK" sz="5400" dirty="0"/>
            </a:br>
            <a:endParaRPr lang="en-US" sz="5400" dirty="0"/>
          </a:p>
        </p:txBody>
      </p:sp>
      <p:cxnSp>
        <p:nvCxnSpPr>
          <p:cNvPr id="14" name="Straight Connector 13">
            <a:extLst>
              <a:ext uri="{FF2B5EF4-FFF2-40B4-BE49-F238E27FC236}">
                <a16:creationId xmlns:a16="http://schemas.microsoft.com/office/drawing/2014/main" id="{9CA98CE3-81A7-4FFE-A047-9AA65998D8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315200" y="1733549"/>
            <a:ext cx="0" cy="3390901"/>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A picture containing text&#10;&#10;Description automatically generated">
            <a:extLst>
              <a:ext uri="{FF2B5EF4-FFF2-40B4-BE49-F238E27FC236}">
                <a16:creationId xmlns:a16="http://schemas.microsoft.com/office/drawing/2014/main" id="{F9ED48C9-F130-A148-8675-B2D479B3F059}"/>
              </a:ext>
            </a:extLst>
          </p:cNvPr>
          <p:cNvPicPr>
            <a:picLocks noChangeAspect="1"/>
          </p:cNvPicPr>
          <p:nvPr/>
        </p:nvPicPr>
        <p:blipFill>
          <a:blip r:embed="rId3"/>
          <a:stretch>
            <a:fillRect/>
          </a:stretch>
        </p:blipFill>
        <p:spPr>
          <a:xfrm>
            <a:off x="8643940" y="3180754"/>
            <a:ext cx="2934980" cy="876194"/>
          </a:xfrm>
          <a:prstGeom prst="rect">
            <a:avLst/>
          </a:prstGeom>
        </p:spPr>
      </p:pic>
      <p:sp>
        <p:nvSpPr>
          <p:cNvPr id="16" name="Subtitle 2">
            <a:extLst>
              <a:ext uri="{FF2B5EF4-FFF2-40B4-BE49-F238E27FC236}">
                <a16:creationId xmlns:a16="http://schemas.microsoft.com/office/drawing/2014/main" id="{073B55ED-DE2E-E94B-8B51-9EEACC7E8ECF}"/>
              </a:ext>
            </a:extLst>
          </p:cNvPr>
          <p:cNvSpPr txBox="1">
            <a:spLocks/>
          </p:cNvSpPr>
          <p:nvPr/>
        </p:nvSpPr>
        <p:spPr>
          <a:xfrm>
            <a:off x="776286" y="5050086"/>
            <a:ext cx="10267949" cy="204460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DK" sz="1800" b="1" dirty="0">
              <a:latin typeface="+mj-lt"/>
            </a:endParaRPr>
          </a:p>
          <a:p>
            <a:pPr marL="0" indent="0">
              <a:buNone/>
            </a:pPr>
            <a:endParaRPr lang="en-DK" sz="1800" b="1" dirty="0">
              <a:latin typeface="+mj-lt"/>
            </a:endParaRPr>
          </a:p>
          <a:p>
            <a:pPr marL="0" indent="0">
              <a:buNone/>
            </a:pPr>
            <a:r>
              <a:rPr lang="en-DK" sz="1800" b="1" dirty="0">
                <a:latin typeface="+mj-lt"/>
              </a:rPr>
              <a:t>W</a:t>
            </a:r>
            <a:r>
              <a:rPr lang="en-GB" sz="1800" b="1" dirty="0">
                <a:latin typeface="+mj-lt"/>
              </a:rPr>
              <a:t>o</a:t>
            </a:r>
            <a:r>
              <a:rPr lang="en-DK" sz="1800" b="1" dirty="0">
                <a:latin typeface="+mj-lt"/>
              </a:rPr>
              <a:t>rkshop:  </a:t>
            </a:r>
            <a:r>
              <a:rPr lang="en-DK" sz="1800" dirty="0">
                <a:latin typeface="+mj-lt"/>
              </a:rPr>
              <a:t>Scientific Computing 01, March 2022</a:t>
            </a:r>
          </a:p>
          <a:p>
            <a:pPr marL="0" indent="0">
              <a:buNone/>
            </a:pPr>
            <a:r>
              <a:rPr lang="en-DK" sz="1800" dirty="0">
                <a:latin typeface="+mj-lt"/>
              </a:rPr>
              <a:t>Ida Marie Lassen, Center for Humanities Computing Aarhus</a:t>
            </a:r>
          </a:p>
          <a:p>
            <a:endParaRPr lang="en-DK" sz="1800" dirty="0">
              <a:latin typeface="+mj-lt"/>
            </a:endParaRPr>
          </a:p>
        </p:txBody>
      </p:sp>
      <p:pic>
        <p:nvPicPr>
          <p:cNvPr id="17" name="Picture 16" descr="Shape&#10;&#10;Description automatically generated with medium confidence">
            <a:extLst>
              <a:ext uri="{FF2B5EF4-FFF2-40B4-BE49-F238E27FC236}">
                <a16:creationId xmlns:a16="http://schemas.microsoft.com/office/drawing/2014/main" id="{CD1F612C-76B5-2348-97EB-B95549240293}"/>
              </a:ext>
            </a:extLst>
          </p:cNvPr>
          <p:cNvPicPr>
            <a:picLocks noChangeAspect="1"/>
          </p:cNvPicPr>
          <p:nvPr/>
        </p:nvPicPr>
        <p:blipFill>
          <a:blip r:embed="rId4"/>
          <a:stretch>
            <a:fillRect/>
          </a:stretch>
        </p:blipFill>
        <p:spPr>
          <a:xfrm>
            <a:off x="8643940" y="4551013"/>
            <a:ext cx="3271834" cy="685404"/>
          </a:xfrm>
          <a:prstGeom prst="rect">
            <a:avLst/>
          </a:prstGeom>
        </p:spPr>
      </p:pic>
    </p:spTree>
    <p:extLst>
      <p:ext uri="{BB962C8B-B14F-4D97-AF65-F5344CB8AC3E}">
        <p14:creationId xmlns:p14="http://schemas.microsoft.com/office/powerpoint/2010/main" val="31239698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Table 41">
            <a:extLst>
              <a:ext uri="{FF2B5EF4-FFF2-40B4-BE49-F238E27FC236}">
                <a16:creationId xmlns:a16="http://schemas.microsoft.com/office/drawing/2014/main" id="{C38DF175-E6BE-E34E-9EA2-175ACA408107}"/>
              </a:ext>
            </a:extLst>
          </p:cNvPr>
          <p:cNvGraphicFramePr>
            <a:graphicFrameLocks noGrp="1"/>
          </p:cNvGraphicFramePr>
          <p:nvPr>
            <p:extLst>
              <p:ext uri="{D42A27DB-BD31-4B8C-83A1-F6EECF244321}">
                <p14:modId xmlns:p14="http://schemas.microsoft.com/office/powerpoint/2010/main" val="1412509751"/>
              </p:ext>
            </p:extLst>
          </p:nvPr>
        </p:nvGraphicFramePr>
        <p:xfrm>
          <a:off x="6840027" y="4361504"/>
          <a:ext cx="2574556" cy="1566330"/>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389172">
                <a:tc>
                  <a:txBody>
                    <a:bodyPr/>
                    <a:lstStyle/>
                    <a:p>
                      <a:pPr algn="ctr"/>
                      <a:r>
                        <a:rPr lang="en-DK" sz="1800" b="0" kern="1200" dirty="0">
                          <a:solidFill>
                            <a:schemeClr val="tx1"/>
                          </a:solidFill>
                          <a:latin typeface="+mj-lt"/>
                        </a:rPr>
                        <a:t>Fish</a:t>
                      </a:r>
                      <a:endParaRPr lang="en-DK" b="0" dirty="0">
                        <a:solidFill>
                          <a:schemeClr val="tx1"/>
                        </a:solidFill>
                        <a:latin typeface="+mj-lt"/>
                      </a:endParaRPr>
                    </a:p>
                  </a:txBody>
                  <a:tcPr/>
                </a:tc>
                <a:extLst>
                  <a:ext uri="{0D108BD9-81ED-4DB2-BD59-A6C34878D82A}">
                    <a16:rowId xmlns:a16="http://schemas.microsoft.com/office/drawing/2014/main" val="1965994176"/>
                  </a:ext>
                </a:extLst>
              </a:tr>
              <a:tr h="4519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kern="1200" dirty="0">
                          <a:solidFill>
                            <a:schemeClr val="tx1"/>
                          </a:solidFill>
                          <a:latin typeface="+mj-lt"/>
                          <a:ea typeface="+mn-ea"/>
                          <a:cs typeface="+mn-cs"/>
                        </a:rPr>
                        <a:t>+ </a:t>
                      </a:r>
                      <a:r>
                        <a:rPr lang="da-DK" sz="1600" kern="1200" dirty="0">
                          <a:solidFill>
                            <a:schemeClr val="tx1"/>
                          </a:solidFill>
                          <a:latin typeface="+mj-lt"/>
                          <a:ea typeface="+mn-ea"/>
                          <a:cs typeface="+mn-cs"/>
                        </a:rPr>
                        <a:t>size: double</a:t>
                      </a:r>
                    </a:p>
                  </a:txBody>
                  <a:tcPr/>
                </a:tc>
                <a:extLst>
                  <a:ext uri="{0D108BD9-81ED-4DB2-BD59-A6C34878D82A}">
                    <a16:rowId xmlns:a16="http://schemas.microsoft.com/office/drawing/2014/main" val="778022214"/>
                  </a:ext>
                </a:extLst>
              </a:tr>
              <a:tr h="725213">
                <a:tc>
                  <a:txBody>
                    <a:bodyPr/>
                    <a:lstStyle/>
                    <a:p>
                      <a:pPr marL="0" algn="l" defTabSz="914400" rtl="0" eaLnBrk="1" latinLnBrk="0" hangingPunct="1"/>
                      <a:r>
                        <a:rPr lang="en-DK" sz="1600" kern="1200" dirty="0">
                          <a:solidFill>
                            <a:schemeClr val="tx1"/>
                          </a:solidFill>
                          <a:latin typeface="+mj-lt"/>
                          <a:ea typeface="+mn-ea"/>
                          <a:cs typeface="+mn-cs"/>
                        </a:rPr>
                        <a:t>+ swim( )</a:t>
                      </a:r>
                    </a:p>
                  </a:txBody>
                  <a:tcPr/>
                </a:tc>
                <a:extLst>
                  <a:ext uri="{0D108BD9-81ED-4DB2-BD59-A6C34878D82A}">
                    <a16:rowId xmlns:a16="http://schemas.microsoft.com/office/drawing/2014/main" val="817835063"/>
                  </a:ext>
                </a:extLst>
              </a:tr>
            </a:tbl>
          </a:graphicData>
        </a:graphic>
      </p:graphicFrame>
      <p:graphicFrame>
        <p:nvGraphicFramePr>
          <p:cNvPr id="43" name="Table 42">
            <a:extLst>
              <a:ext uri="{FF2B5EF4-FFF2-40B4-BE49-F238E27FC236}">
                <a16:creationId xmlns:a16="http://schemas.microsoft.com/office/drawing/2014/main" id="{85CD5374-6A3D-194B-BC52-AA957956B436}"/>
              </a:ext>
            </a:extLst>
          </p:cNvPr>
          <p:cNvGraphicFramePr>
            <a:graphicFrameLocks noGrp="1"/>
          </p:cNvGraphicFramePr>
          <p:nvPr>
            <p:extLst>
              <p:ext uri="{D42A27DB-BD31-4B8C-83A1-F6EECF244321}">
                <p14:modId xmlns:p14="http://schemas.microsoft.com/office/powerpoint/2010/main" val="75826542"/>
              </p:ext>
            </p:extLst>
          </p:nvPr>
        </p:nvGraphicFramePr>
        <p:xfrm>
          <a:off x="3871340" y="4361505"/>
          <a:ext cx="2574556" cy="1574399"/>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408221">
                <a:tc>
                  <a:txBody>
                    <a:bodyPr/>
                    <a:lstStyle/>
                    <a:p>
                      <a:pPr algn="ctr"/>
                      <a:r>
                        <a:rPr lang="en-DK" sz="1800" kern="1200" dirty="0">
                          <a:solidFill>
                            <a:schemeClr val="tx1"/>
                          </a:solidFill>
                          <a:latin typeface="+mj-lt"/>
                          <a:ea typeface="+mn-ea"/>
                          <a:cs typeface="+mn-cs"/>
                        </a:rPr>
                        <a:t>Lion</a:t>
                      </a:r>
                    </a:p>
                  </a:txBody>
                  <a:tcPr/>
                </a:tc>
                <a:extLst>
                  <a:ext uri="{0D108BD9-81ED-4DB2-BD59-A6C34878D82A}">
                    <a16:rowId xmlns:a16="http://schemas.microsoft.com/office/drawing/2014/main" val="1965994176"/>
                  </a:ext>
                </a:extLst>
              </a:tr>
              <a:tr h="451791">
                <a:tc>
                  <a:txBody>
                    <a:bodyPr/>
                    <a:lstStyle/>
                    <a:p>
                      <a:pPr algn="l"/>
                      <a:r>
                        <a:rPr lang="en-GB" sz="1600" kern="1200" dirty="0">
                          <a:solidFill>
                            <a:schemeClr val="tx1"/>
                          </a:solidFill>
                          <a:latin typeface="+mj-lt"/>
                          <a:ea typeface="+mn-ea"/>
                          <a:cs typeface="+mn-cs"/>
                        </a:rPr>
                        <a:t>+ </a:t>
                      </a:r>
                      <a:r>
                        <a:rPr lang="da-DK" sz="1600" kern="1200" dirty="0">
                          <a:solidFill>
                            <a:schemeClr val="tx1"/>
                          </a:solidFill>
                          <a:latin typeface="+mj-lt"/>
                          <a:ea typeface="+mn-ea"/>
                          <a:cs typeface="+mn-cs"/>
                        </a:rPr>
                        <a:t>is_wild: boolean</a:t>
                      </a:r>
                      <a:endParaRPr lang="en-DK" sz="1600" kern="1200" dirty="0">
                        <a:solidFill>
                          <a:schemeClr val="tx1"/>
                        </a:solidFill>
                        <a:latin typeface="+mj-lt"/>
                        <a:ea typeface="+mn-ea"/>
                        <a:cs typeface="+mn-cs"/>
                      </a:endParaRPr>
                    </a:p>
                  </a:txBody>
                  <a:tcPr/>
                </a:tc>
                <a:extLst>
                  <a:ext uri="{0D108BD9-81ED-4DB2-BD59-A6C34878D82A}">
                    <a16:rowId xmlns:a16="http://schemas.microsoft.com/office/drawing/2014/main" val="778022214"/>
                  </a:ext>
                </a:extLst>
              </a:tr>
              <a:tr h="714387">
                <a:tc>
                  <a:txBody>
                    <a:bodyPr/>
                    <a:lstStyle/>
                    <a:p>
                      <a:pPr algn="l"/>
                      <a:r>
                        <a:rPr lang="en-DK" sz="1600" kern="1200" dirty="0">
                          <a:solidFill>
                            <a:schemeClr val="tx1"/>
                          </a:solidFill>
                          <a:latin typeface="+mj-lt"/>
                          <a:ea typeface="+mn-ea"/>
                          <a:cs typeface="+mn-cs"/>
                        </a:rPr>
                        <a:t>+ run( )</a:t>
                      </a:r>
                    </a:p>
                  </a:txBody>
                  <a:tcPr/>
                </a:tc>
                <a:extLst>
                  <a:ext uri="{0D108BD9-81ED-4DB2-BD59-A6C34878D82A}">
                    <a16:rowId xmlns:a16="http://schemas.microsoft.com/office/drawing/2014/main" val="817835063"/>
                  </a:ext>
                </a:extLst>
              </a:tr>
            </a:tbl>
          </a:graphicData>
        </a:graphic>
      </p:graphicFrame>
      <p:pic>
        <p:nvPicPr>
          <p:cNvPr id="49" name="Picture 48" descr="A close up of a clown fish&#10;&#10;Description automatically generated with medium confidence">
            <a:extLst>
              <a:ext uri="{FF2B5EF4-FFF2-40B4-BE49-F238E27FC236}">
                <a16:creationId xmlns:a16="http://schemas.microsoft.com/office/drawing/2014/main" id="{350461C5-1113-6A48-8982-6FC863EF8756}"/>
              </a:ext>
            </a:extLst>
          </p:cNvPr>
          <p:cNvPicPr>
            <a:picLocks noChangeAspect="1"/>
          </p:cNvPicPr>
          <p:nvPr/>
        </p:nvPicPr>
        <p:blipFill>
          <a:blip r:embed="rId3"/>
          <a:stretch>
            <a:fillRect/>
          </a:stretch>
        </p:blipFill>
        <p:spPr>
          <a:xfrm>
            <a:off x="7040305" y="1031796"/>
            <a:ext cx="2771474" cy="1847649"/>
          </a:xfrm>
          <a:prstGeom prst="rect">
            <a:avLst/>
          </a:prstGeom>
        </p:spPr>
      </p:pic>
      <p:pic>
        <p:nvPicPr>
          <p:cNvPr id="8" name="Picture 7" descr="A picture containing grass, mammal, big cat, lion&#10;&#10;Description automatically generated">
            <a:extLst>
              <a:ext uri="{FF2B5EF4-FFF2-40B4-BE49-F238E27FC236}">
                <a16:creationId xmlns:a16="http://schemas.microsoft.com/office/drawing/2014/main" id="{B7055F56-7E51-1A4B-8284-BA3D3042B745}"/>
              </a:ext>
            </a:extLst>
          </p:cNvPr>
          <p:cNvPicPr>
            <a:picLocks noChangeAspect="1"/>
          </p:cNvPicPr>
          <p:nvPr/>
        </p:nvPicPr>
        <p:blipFill>
          <a:blip r:embed="rId4"/>
          <a:stretch>
            <a:fillRect/>
          </a:stretch>
        </p:blipFill>
        <p:spPr>
          <a:xfrm>
            <a:off x="8426042" y="1256816"/>
            <a:ext cx="3120573" cy="2072619"/>
          </a:xfrm>
          <a:prstGeom prst="rect">
            <a:avLst/>
          </a:prstGeom>
        </p:spPr>
      </p:pic>
      <p:sp>
        <p:nvSpPr>
          <p:cNvPr id="20" name="Triangle 19">
            <a:extLst>
              <a:ext uri="{FF2B5EF4-FFF2-40B4-BE49-F238E27FC236}">
                <a16:creationId xmlns:a16="http://schemas.microsoft.com/office/drawing/2014/main" id="{A1CFEE89-C427-6C47-8CEE-23F94263B22E}"/>
              </a:ext>
            </a:extLst>
          </p:cNvPr>
          <p:cNvSpPr/>
          <p:nvPr/>
        </p:nvSpPr>
        <p:spPr>
          <a:xfrm>
            <a:off x="5044435" y="3171789"/>
            <a:ext cx="228365" cy="23929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21" name="Straight Connector 20">
            <a:extLst>
              <a:ext uri="{FF2B5EF4-FFF2-40B4-BE49-F238E27FC236}">
                <a16:creationId xmlns:a16="http://schemas.microsoft.com/office/drawing/2014/main" id="{09D3BDD8-5779-1746-B439-1C6CF0173055}"/>
              </a:ext>
            </a:extLst>
          </p:cNvPr>
          <p:cNvCxnSpPr>
            <a:cxnSpLocks/>
            <a:stCxn id="20" idx="3"/>
            <a:endCxn id="43" idx="0"/>
          </p:cNvCxnSpPr>
          <p:nvPr/>
        </p:nvCxnSpPr>
        <p:spPr>
          <a:xfrm>
            <a:off x="5158618" y="3411081"/>
            <a:ext cx="0" cy="95042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55A1B8C-6F12-3C49-8090-44C9F3F4B166}"/>
              </a:ext>
            </a:extLst>
          </p:cNvPr>
          <p:cNvCxnSpPr>
            <a:cxnSpLocks/>
          </p:cNvCxnSpPr>
          <p:nvPr/>
        </p:nvCxnSpPr>
        <p:spPr>
          <a:xfrm>
            <a:off x="8118054" y="4098672"/>
            <a:ext cx="0" cy="26283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FE06CB1-DD18-1E4D-BE6E-79A1C705A771}"/>
              </a:ext>
            </a:extLst>
          </p:cNvPr>
          <p:cNvCxnSpPr>
            <a:cxnSpLocks/>
          </p:cNvCxnSpPr>
          <p:nvPr/>
        </p:nvCxnSpPr>
        <p:spPr>
          <a:xfrm>
            <a:off x="5158617" y="4098672"/>
            <a:ext cx="295943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36" name="Picture 35" descr="Shape&#10;&#10;Description automatically generated with medium confidence">
            <a:extLst>
              <a:ext uri="{FF2B5EF4-FFF2-40B4-BE49-F238E27FC236}">
                <a16:creationId xmlns:a16="http://schemas.microsoft.com/office/drawing/2014/main" id="{5991E8AD-6983-3F47-96FC-C2527EE21B15}"/>
              </a:ext>
            </a:extLst>
          </p:cNvPr>
          <p:cNvPicPr>
            <a:picLocks noChangeAspect="1"/>
          </p:cNvPicPr>
          <p:nvPr/>
        </p:nvPicPr>
        <p:blipFill>
          <a:blip r:embed="rId5"/>
          <a:stretch>
            <a:fillRect/>
          </a:stretch>
        </p:blipFill>
        <p:spPr>
          <a:xfrm>
            <a:off x="9421927" y="6274715"/>
            <a:ext cx="2136660" cy="447601"/>
          </a:xfrm>
          <a:prstGeom prst="rect">
            <a:avLst/>
          </a:prstGeom>
        </p:spPr>
      </p:pic>
      <p:graphicFrame>
        <p:nvGraphicFramePr>
          <p:cNvPr id="37" name="Table 36">
            <a:extLst>
              <a:ext uri="{FF2B5EF4-FFF2-40B4-BE49-F238E27FC236}">
                <a16:creationId xmlns:a16="http://schemas.microsoft.com/office/drawing/2014/main" id="{860C2876-4F07-714F-9C23-5F96E1887D42}"/>
              </a:ext>
            </a:extLst>
          </p:cNvPr>
          <p:cNvGraphicFramePr>
            <a:graphicFrameLocks noGrp="1"/>
          </p:cNvGraphicFramePr>
          <p:nvPr>
            <p:extLst>
              <p:ext uri="{D42A27DB-BD31-4B8C-83A1-F6EECF244321}">
                <p14:modId xmlns:p14="http://schemas.microsoft.com/office/powerpoint/2010/main" val="3552075072"/>
              </p:ext>
            </p:extLst>
          </p:nvPr>
        </p:nvGraphicFramePr>
        <p:xfrm>
          <a:off x="3871339" y="1606393"/>
          <a:ext cx="2574556" cy="1541856"/>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192022757"/>
                    </a:ext>
                  </a:extLst>
                </a:gridCol>
              </a:tblGrid>
              <a:tr h="300609">
                <a:tc>
                  <a:txBody>
                    <a:bodyPr/>
                    <a:lstStyle/>
                    <a:p>
                      <a:pPr algn="ctr"/>
                      <a:r>
                        <a:rPr lang="en-DK" sz="1800" b="0" kern="1200" dirty="0">
                          <a:solidFill>
                            <a:schemeClr val="tx1"/>
                          </a:solidFill>
                          <a:latin typeface="+mj-lt"/>
                        </a:rPr>
                        <a:t>Animal</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588048">
                <a:tc>
                  <a:txBody>
                    <a:bodyPr/>
                    <a:lstStyle/>
                    <a:p>
                      <a:pPr marL="0" indent="0" algn="l" defTabSz="914400" rtl="0" eaLnBrk="1" latinLnBrk="0" hangingPunct="1">
                        <a:buFont typeface="System Font Regular"/>
                        <a:buNone/>
                      </a:pPr>
                      <a:r>
                        <a:rPr lang="da-DK" sz="1600" kern="1200" dirty="0">
                          <a:solidFill>
                            <a:schemeClr val="tx1"/>
                          </a:solidFill>
                          <a:latin typeface="+mj-lt"/>
                          <a:ea typeface="+mn-ea"/>
                          <a:cs typeface="+mn-cs"/>
                        </a:rPr>
                        <a:t>+ age</a:t>
                      </a:r>
                      <a:r>
                        <a:rPr lang="en-DK" sz="1600" kern="1200" dirty="0">
                          <a:solidFill>
                            <a:schemeClr val="tx1"/>
                          </a:solidFill>
                          <a:latin typeface="+mj-lt"/>
                          <a:ea typeface="+mn-ea"/>
                          <a:cs typeface="+mn-cs"/>
                        </a:rPr>
                        <a:t>: int</a:t>
                      </a:r>
                    </a:p>
                    <a:p>
                      <a:pPr marL="0" indent="0" algn="l" defTabSz="914400" rtl="0" eaLnBrk="1" latinLnBrk="0" hangingPunct="1">
                        <a:buFont typeface="System Font Regular"/>
                        <a:buNone/>
                      </a:pPr>
                      <a:r>
                        <a:rPr lang="en-DK" sz="1600" kern="1200" dirty="0">
                          <a:solidFill>
                            <a:schemeClr val="tx1"/>
                          </a:solidFill>
                          <a:latin typeface="+mj-lt"/>
                          <a:ea typeface="+mn-ea"/>
                          <a:cs typeface="+mn-cs"/>
                        </a:rPr>
                        <a:t>+ sex: string</a:t>
                      </a:r>
                      <a:endParaRPr lang="da-DK" sz="1600" kern="1200" dirty="0">
                        <a:solidFill>
                          <a:schemeClr val="tx1"/>
                        </a:solidFill>
                        <a:latin typeface="+mj-lt"/>
                        <a:ea typeface="+mn-ea"/>
                        <a:cs typeface="+mn-cs"/>
                      </a:endParaRPr>
                    </a:p>
                  </a:txBody>
                  <a:tcPr>
                    <a:solidFill>
                      <a:schemeClr val="bg1"/>
                    </a:solidFill>
                  </a:tcPr>
                </a:tc>
                <a:extLst>
                  <a:ext uri="{0D108BD9-81ED-4DB2-BD59-A6C34878D82A}">
                    <a16:rowId xmlns:a16="http://schemas.microsoft.com/office/drawing/2014/main" val="1716242519"/>
                  </a:ext>
                </a:extLst>
              </a:tr>
              <a:tr h="588048">
                <a:tc>
                  <a:txBody>
                    <a:bodyPr/>
                    <a:lstStyle/>
                    <a:p>
                      <a:pPr marL="0" algn="l" defTabSz="914400" rtl="0" eaLnBrk="1" latinLnBrk="0" hangingPunct="1"/>
                      <a:r>
                        <a:rPr lang="en-DK" sz="1600" kern="1200" dirty="0">
                          <a:solidFill>
                            <a:schemeClr val="tx1"/>
                          </a:solidFill>
                          <a:latin typeface="+mj-lt"/>
                          <a:ea typeface="+mn-ea"/>
                          <a:cs typeface="+mn-cs"/>
                        </a:rPr>
                        <a:t>+ eat( )</a:t>
                      </a:r>
                    </a:p>
                  </a:txBody>
                  <a:tcPr>
                    <a:solidFill>
                      <a:schemeClr val="bg1"/>
                    </a:solidFill>
                  </a:tcPr>
                </a:tc>
                <a:extLst>
                  <a:ext uri="{0D108BD9-81ED-4DB2-BD59-A6C34878D82A}">
                    <a16:rowId xmlns:a16="http://schemas.microsoft.com/office/drawing/2014/main" val="3172164522"/>
                  </a:ext>
                </a:extLst>
              </a:tr>
            </a:tbl>
          </a:graphicData>
        </a:graphic>
      </p:graphicFrame>
      <p:sp>
        <p:nvSpPr>
          <p:cNvPr id="19" name="Title 1">
            <a:extLst>
              <a:ext uri="{FF2B5EF4-FFF2-40B4-BE49-F238E27FC236}">
                <a16:creationId xmlns:a16="http://schemas.microsoft.com/office/drawing/2014/main" id="{AF25B218-8422-B042-92BA-A94D2BB35082}"/>
              </a:ext>
            </a:extLst>
          </p:cNvPr>
          <p:cNvSpPr>
            <a:spLocks noGrp="1"/>
          </p:cNvSpPr>
          <p:nvPr>
            <p:ph type="title"/>
          </p:nvPr>
        </p:nvSpPr>
        <p:spPr>
          <a:xfrm>
            <a:off x="700635" y="922096"/>
            <a:ext cx="10691265" cy="1371030"/>
          </a:xfrm>
        </p:spPr>
        <p:txBody>
          <a:bodyPr/>
          <a:lstStyle/>
          <a:p>
            <a:r>
              <a:rPr lang="en-DK" dirty="0"/>
              <a:t>Inheritance – </a:t>
            </a:r>
            <a:r>
              <a:rPr lang="en-DK" sz="2800" dirty="0"/>
              <a:t>zoo example</a:t>
            </a:r>
            <a:endParaRPr lang="en-DK" dirty="0"/>
          </a:p>
        </p:txBody>
      </p:sp>
    </p:spTree>
    <p:extLst>
      <p:ext uri="{BB962C8B-B14F-4D97-AF65-F5344CB8AC3E}">
        <p14:creationId xmlns:p14="http://schemas.microsoft.com/office/powerpoint/2010/main" val="3614864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descr="A close up of a clown fish&#10;&#10;Description automatically generated with medium confidence">
            <a:extLst>
              <a:ext uri="{FF2B5EF4-FFF2-40B4-BE49-F238E27FC236}">
                <a16:creationId xmlns:a16="http://schemas.microsoft.com/office/drawing/2014/main" id="{350461C5-1113-6A48-8982-6FC863EF8756}"/>
              </a:ext>
            </a:extLst>
          </p:cNvPr>
          <p:cNvPicPr>
            <a:picLocks noChangeAspect="1"/>
          </p:cNvPicPr>
          <p:nvPr/>
        </p:nvPicPr>
        <p:blipFill>
          <a:blip r:embed="rId3"/>
          <a:stretch>
            <a:fillRect/>
          </a:stretch>
        </p:blipFill>
        <p:spPr>
          <a:xfrm>
            <a:off x="7040305" y="1031796"/>
            <a:ext cx="2771474" cy="1847649"/>
          </a:xfrm>
          <a:prstGeom prst="rect">
            <a:avLst/>
          </a:prstGeom>
        </p:spPr>
      </p:pic>
      <p:pic>
        <p:nvPicPr>
          <p:cNvPr id="8" name="Picture 7" descr="A picture containing grass, mammal, big cat, lion&#10;&#10;Description automatically generated">
            <a:extLst>
              <a:ext uri="{FF2B5EF4-FFF2-40B4-BE49-F238E27FC236}">
                <a16:creationId xmlns:a16="http://schemas.microsoft.com/office/drawing/2014/main" id="{B7055F56-7E51-1A4B-8284-BA3D3042B745}"/>
              </a:ext>
            </a:extLst>
          </p:cNvPr>
          <p:cNvPicPr>
            <a:picLocks noChangeAspect="1"/>
          </p:cNvPicPr>
          <p:nvPr/>
        </p:nvPicPr>
        <p:blipFill>
          <a:blip r:embed="rId4"/>
          <a:stretch>
            <a:fillRect/>
          </a:stretch>
        </p:blipFill>
        <p:spPr>
          <a:xfrm>
            <a:off x="8426042" y="1256816"/>
            <a:ext cx="3120573" cy="2072619"/>
          </a:xfrm>
          <a:prstGeom prst="rect">
            <a:avLst/>
          </a:prstGeom>
        </p:spPr>
      </p:pic>
      <p:pic>
        <p:nvPicPr>
          <p:cNvPr id="5" name="Picture 4" descr="A zebra walking in a field&#10;&#10;Description automatically generated with low confidence">
            <a:extLst>
              <a:ext uri="{FF2B5EF4-FFF2-40B4-BE49-F238E27FC236}">
                <a16:creationId xmlns:a16="http://schemas.microsoft.com/office/drawing/2014/main" id="{A6C26F6F-F057-1240-AB40-556011766189}"/>
              </a:ext>
            </a:extLst>
          </p:cNvPr>
          <p:cNvPicPr>
            <a:picLocks noChangeAspect="1"/>
          </p:cNvPicPr>
          <p:nvPr/>
        </p:nvPicPr>
        <p:blipFill>
          <a:blip r:embed="rId5"/>
          <a:stretch>
            <a:fillRect/>
          </a:stretch>
        </p:blipFill>
        <p:spPr>
          <a:xfrm>
            <a:off x="7636761" y="2094687"/>
            <a:ext cx="2769415" cy="1951104"/>
          </a:xfrm>
          <a:prstGeom prst="rect">
            <a:avLst/>
          </a:prstGeom>
        </p:spPr>
      </p:pic>
      <p:graphicFrame>
        <p:nvGraphicFramePr>
          <p:cNvPr id="14" name="Table 13">
            <a:extLst>
              <a:ext uri="{FF2B5EF4-FFF2-40B4-BE49-F238E27FC236}">
                <a16:creationId xmlns:a16="http://schemas.microsoft.com/office/drawing/2014/main" id="{FB6492CD-3435-784D-AD58-82F2937F6320}"/>
              </a:ext>
            </a:extLst>
          </p:cNvPr>
          <p:cNvGraphicFramePr>
            <a:graphicFrameLocks noGrp="1"/>
          </p:cNvGraphicFramePr>
          <p:nvPr>
            <p:extLst>
              <p:ext uri="{D42A27DB-BD31-4B8C-83A1-F6EECF244321}">
                <p14:modId xmlns:p14="http://schemas.microsoft.com/office/powerpoint/2010/main" val="970631463"/>
              </p:ext>
            </p:extLst>
          </p:nvPr>
        </p:nvGraphicFramePr>
        <p:xfrm>
          <a:off x="902653" y="4377402"/>
          <a:ext cx="2574556" cy="1574399"/>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408221">
                <a:tc>
                  <a:txBody>
                    <a:bodyPr/>
                    <a:lstStyle/>
                    <a:p>
                      <a:pPr algn="ctr"/>
                      <a:r>
                        <a:rPr lang="en-DK" sz="1800" kern="1200" dirty="0">
                          <a:solidFill>
                            <a:schemeClr val="tx1"/>
                          </a:solidFill>
                          <a:latin typeface="+mj-lt"/>
                          <a:ea typeface="+mn-ea"/>
                          <a:cs typeface="+mn-cs"/>
                        </a:rPr>
                        <a:t>Zebra</a:t>
                      </a:r>
                    </a:p>
                  </a:txBody>
                  <a:tcPr/>
                </a:tc>
                <a:extLst>
                  <a:ext uri="{0D108BD9-81ED-4DB2-BD59-A6C34878D82A}">
                    <a16:rowId xmlns:a16="http://schemas.microsoft.com/office/drawing/2014/main" val="1965994176"/>
                  </a:ext>
                </a:extLst>
              </a:tr>
              <a:tr h="451791">
                <a:tc>
                  <a:txBody>
                    <a:bodyPr/>
                    <a:lstStyle/>
                    <a:p>
                      <a:pPr algn="l"/>
                      <a:r>
                        <a:rPr lang="en-DK" sz="1600" kern="1200" dirty="0">
                          <a:solidFill>
                            <a:schemeClr val="tx1"/>
                          </a:solidFill>
                          <a:latin typeface="+mj-lt"/>
                          <a:ea typeface="+mn-ea"/>
                          <a:cs typeface="+mn-cs"/>
                        </a:rPr>
                        <a:t>+ number_of_stripes: int</a:t>
                      </a:r>
                    </a:p>
                  </a:txBody>
                  <a:tcPr/>
                </a:tc>
                <a:extLst>
                  <a:ext uri="{0D108BD9-81ED-4DB2-BD59-A6C34878D82A}">
                    <a16:rowId xmlns:a16="http://schemas.microsoft.com/office/drawing/2014/main" val="778022214"/>
                  </a:ext>
                </a:extLst>
              </a:tr>
              <a:tr h="714387">
                <a:tc>
                  <a:txBody>
                    <a:bodyPr/>
                    <a:lstStyle/>
                    <a:p>
                      <a:pPr algn="l"/>
                      <a:r>
                        <a:rPr lang="en-DK" sz="1600" kern="1200" dirty="0">
                          <a:solidFill>
                            <a:schemeClr val="tx1"/>
                          </a:solidFill>
                          <a:latin typeface="+mj-lt"/>
                          <a:ea typeface="+mn-ea"/>
                          <a:cs typeface="+mn-cs"/>
                        </a:rPr>
                        <a:t>+ run_with_herd(int)</a:t>
                      </a:r>
                    </a:p>
                  </a:txBody>
                  <a:tcPr/>
                </a:tc>
                <a:extLst>
                  <a:ext uri="{0D108BD9-81ED-4DB2-BD59-A6C34878D82A}">
                    <a16:rowId xmlns:a16="http://schemas.microsoft.com/office/drawing/2014/main" val="817835063"/>
                  </a:ext>
                </a:extLst>
              </a:tr>
            </a:tbl>
          </a:graphicData>
        </a:graphic>
      </p:graphicFrame>
      <p:cxnSp>
        <p:nvCxnSpPr>
          <p:cNvPr id="15" name="Straight Connector 14">
            <a:extLst>
              <a:ext uri="{FF2B5EF4-FFF2-40B4-BE49-F238E27FC236}">
                <a16:creationId xmlns:a16="http://schemas.microsoft.com/office/drawing/2014/main" id="{F374ACEA-8678-FB41-B586-65C496AEC086}"/>
              </a:ext>
            </a:extLst>
          </p:cNvPr>
          <p:cNvCxnSpPr>
            <a:cxnSpLocks/>
          </p:cNvCxnSpPr>
          <p:nvPr/>
        </p:nvCxnSpPr>
        <p:spPr>
          <a:xfrm>
            <a:off x="2189931" y="4094013"/>
            <a:ext cx="295943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E13E33E-ADEE-D640-8D49-71922BC346BA}"/>
              </a:ext>
            </a:extLst>
          </p:cNvPr>
          <p:cNvCxnSpPr>
            <a:cxnSpLocks/>
            <a:endCxn id="14" idx="0"/>
          </p:cNvCxnSpPr>
          <p:nvPr/>
        </p:nvCxnSpPr>
        <p:spPr>
          <a:xfrm>
            <a:off x="2189931" y="4094013"/>
            <a:ext cx="0" cy="2833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9" name="Picture 18" descr="Shape&#10;&#10;Description automatically generated with medium confidence">
            <a:extLst>
              <a:ext uri="{FF2B5EF4-FFF2-40B4-BE49-F238E27FC236}">
                <a16:creationId xmlns:a16="http://schemas.microsoft.com/office/drawing/2014/main" id="{2CBB7F2C-CB27-6547-90A6-68C2C4809B28}"/>
              </a:ext>
            </a:extLst>
          </p:cNvPr>
          <p:cNvPicPr>
            <a:picLocks noChangeAspect="1"/>
          </p:cNvPicPr>
          <p:nvPr/>
        </p:nvPicPr>
        <p:blipFill>
          <a:blip r:embed="rId6"/>
          <a:stretch>
            <a:fillRect/>
          </a:stretch>
        </p:blipFill>
        <p:spPr>
          <a:xfrm>
            <a:off x="9421927" y="6274715"/>
            <a:ext cx="2136660" cy="447601"/>
          </a:xfrm>
          <a:prstGeom prst="rect">
            <a:avLst/>
          </a:prstGeom>
        </p:spPr>
      </p:pic>
      <p:graphicFrame>
        <p:nvGraphicFramePr>
          <p:cNvPr id="25" name="Table 24">
            <a:extLst>
              <a:ext uri="{FF2B5EF4-FFF2-40B4-BE49-F238E27FC236}">
                <a16:creationId xmlns:a16="http://schemas.microsoft.com/office/drawing/2014/main" id="{831CC51C-2380-8646-975B-81C1D35F8A67}"/>
              </a:ext>
            </a:extLst>
          </p:cNvPr>
          <p:cNvGraphicFramePr>
            <a:graphicFrameLocks noGrp="1"/>
          </p:cNvGraphicFramePr>
          <p:nvPr>
            <p:extLst>
              <p:ext uri="{D42A27DB-BD31-4B8C-83A1-F6EECF244321}">
                <p14:modId xmlns:p14="http://schemas.microsoft.com/office/powerpoint/2010/main" val="2066556894"/>
              </p:ext>
            </p:extLst>
          </p:nvPr>
        </p:nvGraphicFramePr>
        <p:xfrm>
          <a:off x="6840027" y="4361504"/>
          <a:ext cx="2574556" cy="1566330"/>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389172">
                <a:tc>
                  <a:txBody>
                    <a:bodyPr/>
                    <a:lstStyle/>
                    <a:p>
                      <a:pPr algn="ctr"/>
                      <a:r>
                        <a:rPr lang="en-DK" sz="1800" b="0" kern="1200" dirty="0">
                          <a:solidFill>
                            <a:schemeClr val="tx1"/>
                          </a:solidFill>
                          <a:latin typeface="+mj-lt"/>
                        </a:rPr>
                        <a:t>Fish</a:t>
                      </a:r>
                      <a:endParaRPr lang="en-DK" b="0" dirty="0">
                        <a:solidFill>
                          <a:schemeClr val="tx1"/>
                        </a:solidFill>
                        <a:latin typeface="+mj-lt"/>
                      </a:endParaRPr>
                    </a:p>
                  </a:txBody>
                  <a:tcPr/>
                </a:tc>
                <a:extLst>
                  <a:ext uri="{0D108BD9-81ED-4DB2-BD59-A6C34878D82A}">
                    <a16:rowId xmlns:a16="http://schemas.microsoft.com/office/drawing/2014/main" val="1965994176"/>
                  </a:ext>
                </a:extLst>
              </a:tr>
              <a:tr h="4519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kern="1200" dirty="0">
                          <a:solidFill>
                            <a:schemeClr val="tx1"/>
                          </a:solidFill>
                          <a:latin typeface="+mj-lt"/>
                          <a:ea typeface="+mn-ea"/>
                          <a:cs typeface="+mn-cs"/>
                        </a:rPr>
                        <a:t>+ </a:t>
                      </a:r>
                      <a:r>
                        <a:rPr lang="da-DK" sz="1600" kern="1200" dirty="0">
                          <a:solidFill>
                            <a:schemeClr val="tx1"/>
                          </a:solidFill>
                          <a:latin typeface="+mj-lt"/>
                          <a:ea typeface="+mn-ea"/>
                          <a:cs typeface="+mn-cs"/>
                        </a:rPr>
                        <a:t>size: double</a:t>
                      </a:r>
                    </a:p>
                  </a:txBody>
                  <a:tcPr/>
                </a:tc>
                <a:extLst>
                  <a:ext uri="{0D108BD9-81ED-4DB2-BD59-A6C34878D82A}">
                    <a16:rowId xmlns:a16="http://schemas.microsoft.com/office/drawing/2014/main" val="778022214"/>
                  </a:ext>
                </a:extLst>
              </a:tr>
              <a:tr h="725213">
                <a:tc>
                  <a:txBody>
                    <a:bodyPr/>
                    <a:lstStyle/>
                    <a:p>
                      <a:pPr marL="0" algn="l" defTabSz="914400" rtl="0" eaLnBrk="1" latinLnBrk="0" hangingPunct="1"/>
                      <a:r>
                        <a:rPr lang="en-DK" sz="1600" kern="1200" dirty="0">
                          <a:solidFill>
                            <a:schemeClr val="tx1"/>
                          </a:solidFill>
                          <a:latin typeface="+mj-lt"/>
                          <a:ea typeface="+mn-ea"/>
                          <a:cs typeface="+mn-cs"/>
                        </a:rPr>
                        <a:t>+ swim( )</a:t>
                      </a:r>
                    </a:p>
                  </a:txBody>
                  <a:tcPr/>
                </a:tc>
                <a:extLst>
                  <a:ext uri="{0D108BD9-81ED-4DB2-BD59-A6C34878D82A}">
                    <a16:rowId xmlns:a16="http://schemas.microsoft.com/office/drawing/2014/main" val="817835063"/>
                  </a:ext>
                </a:extLst>
              </a:tr>
            </a:tbl>
          </a:graphicData>
        </a:graphic>
      </p:graphicFrame>
      <p:graphicFrame>
        <p:nvGraphicFramePr>
          <p:cNvPr id="26" name="Table 25">
            <a:extLst>
              <a:ext uri="{FF2B5EF4-FFF2-40B4-BE49-F238E27FC236}">
                <a16:creationId xmlns:a16="http://schemas.microsoft.com/office/drawing/2014/main" id="{934E8E59-146C-2148-9C62-8F84119D1505}"/>
              </a:ext>
            </a:extLst>
          </p:cNvPr>
          <p:cNvGraphicFramePr>
            <a:graphicFrameLocks noGrp="1"/>
          </p:cNvGraphicFramePr>
          <p:nvPr>
            <p:extLst>
              <p:ext uri="{D42A27DB-BD31-4B8C-83A1-F6EECF244321}">
                <p14:modId xmlns:p14="http://schemas.microsoft.com/office/powerpoint/2010/main" val="2292143380"/>
              </p:ext>
            </p:extLst>
          </p:nvPr>
        </p:nvGraphicFramePr>
        <p:xfrm>
          <a:off x="3871340" y="4361505"/>
          <a:ext cx="2574556" cy="1574399"/>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408221">
                <a:tc>
                  <a:txBody>
                    <a:bodyPr/>
                    <a:lstStyle/>
                    <a:p>
                      <a:pPr algn="ctr"/>
                      <a:r>
                        <a:rPr lang="en-DK" sz="1800" kern="1200" dirty="0">
                          <a:solidFill>
                            <a:schemeClr val="tx1"/>
                          </a:solidFill>
                          <a:latin typeface="+mj-lt"/>
                          <a:ea typeface="+mn-ea"/>
                          <a:cs typeface="+mn-cs"/>
                        </a:rPr>
                        <a:t>Lion</a:t>
                      </a:r>
                    </a:p>
                  </a:txBody>
                  <a:tcPr/>
                </a:tc>
                <a:extLst>
                  <a:ext uri="{0D108BD9-81ED-4DB2-BD59-A6C34878D82A}">
                    <a16:rowId xmlns:a16="http://schemas.microsoft.com/office/drawing/2014/main" val="1965994176"/>
                  </a:ext>
                </a:extLst>
              </a:tr>
              <a:tr h="451791">
                <a:tc>
                  <a:txBody>
                    <a:bodyPr/>
                    <a:lstStyle/>
                    <a:p>
                      <a:pPr algn="l"/>
                      <a:r>
                        <a:rPr lang="en-GB" sz="1600" kern="1200" dirty="0">
                          <a:solidFill>
                            <a:schemeClr val="tx1"/>
                          </a:solidFill>
                          <a:latin typeface="+mj-lt"/>
                          <a:ea typeface="+mn-ea"/>
                          <a:cs typeface="+mn-cs"/>
                        </a:rPr>
                        <a:t>+ </a:t>
                      </a:r>
                      <a:r>
                        <a:rPr lang="da-DK" sz="1600" kern="1200" dirty="0">
                          <a:solidFill>
                            <a:schemeClr val="tx1"/>
                          </a:solidFill>
                          <a:latin typeface="+mj-lt"/>
                          <a:ea typeface="+mn-ea"/>
                          <a:cs typeface="+mn-cs"/>
                        </a:rPr>
                        <a:t>is_wild: boolean</a:t>
                      </a:r>
                      <a:endParaRPr lang="en-DK" sz="1600" kern="1200" dirty="0">
                        <a:solidFill>
                          <a:schemeClr val="tx1"/>
                        </a:solidFill>
                        <a:latin typeface="+mj-lt"/>
                        <a:ea typeface="+mn-ea"/>
                        <a:cs typeface="+mn-cs"/>
                      </a:endParaRPr>
                    </a:p>
                  </a:txBody>
                  <a:tcPr/>
                </a:tc>
                <a:extLst>
                  <a:ext uri="{0D108BD9-81ED-4DB2-BD59-A6C34878D82A}">
                    <a16:rowId xmlns:a16="http://schemas.microsoft.com/office/drawing/2014/main" val="778022214"/>
                  </a:ext>
                </a:extLst>
              </a:tr>
              <a:tr h="714387">
                <a:tc>
                  <a:txBody>
                    <a:bodyPr/>
                    <a:lstStyle/>
                    <a:p>
                      <a:pPr algn="l"/>
                      <a:r>
                        <a:rPr lang="en-DK" sz="1600" kern="1200" dirty="0">
                          <a:solidFill>
                            <a:schemeClr val="tx1"/>
                          </a:solidFill>
                          <a:latin typeface="+mj-lt"/>
                          <a:ea typeface="+mn-ea"/>
                          <a:cs typeface="+mn-cs"/>
                        </a:rPr>
                        <a:t>+ run( )</a:t>
                      </a:r>
                    </a:p>
                  </a:txBody>
                  <a:tcPr/>
                </a:tc>
                <a:extLst>
                  <a:ext uri="{0D108BD9-81ED-4DB2-BD59-A6C34878D82A}">
                    <a16:rowId xmlns:a16="http://schemas.microsoft.com/office/drawing/2014/main" val="817835063"/>
                  </a:ext>
                </a:extLst>
              </a:tr>
            </a:tbl>
          </a:graphicData>
        </a:graphic>
      </p:graphicFrame>
      <p:sp>
        <p:nvSpPr>
          <p:cNvPr id="27" name="Triangle 26">
            <a:extLst>
              <a:ext uri="{FF2B5EF4-FFF2-40B4-BE49-F238E27FC236}">
                <a16:creationId xmlns:a16="http://schemas.microsoft.com/office/drawing/2014/main" id="{212F0E69-E2F9-1448-83FD-98393BD29853}"/>
              </a:ext>
            </a:extLst>
          </p:cNvPr>
          <p:cNvSpPr/>
          <p:nvPr/>
        </p:nvSpPr>
        <p:spPr>
          <a:xfrm>
            <a:off x="5044435" y="3171789"/>
            <a:ext cx="228365" cy="23929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28" name="Straight Connector 27">
            <a:extLst>
              <a:ext uri="{FF2B5EF4-FFF2-40B4-BE49-F238E27FC236}">
                <a16:creationId xmlns:a16="http://schemas.microsoft.com/office/drawing/2014/main" id="{E4BC424A-AD95-C849-85DB-2DED25240518}"/>
              </a:ext>
            </a:extLst>
          </p:cNvPr>
          <p:cNvCxnSpPr>
            <a:cxnSpLocks/>
            <a:stCxn id="27" idx="3"/>
            <a:endCxn id="26" idx="0"/>
          </p:cNvCxnSpPr>
          <p:nvPr/>
        </p:nvCxnSpPr>
        <p:spPr>
          <a:xfrm>
            <a:off x="5158618" y="3411081"/>
            <a:ext cx="0" cy="95042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134AE91-1C5D-A64C-97DA-FF6CE3EEE8AD}"/>
              </a:ext>
            </a:extLst>
          </p:cNvPr>
          <p:cNvCxnSpPr>
            <a:cxnSpLocks/>
          </p:cNvCxnSpPr>
          <p:nvPr/>
        </p:nvCxnSpPr>
        <p:spPr>
          <a:xfrm>
            <a:off x="8118054" y="4098672"/>
            <a:ext cx="0" cy="26283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F152D9E-77F3-E046-89A6-B658D4A8D7D4}"/>
              </a:ext>
            </a:extLst>
          </p:cNvPr>
          <p:cNvCxnSpPr>
            <a:cxnSpLocks/>
          </p:cNvCxnSpPr>
          <p:nvPr/>
        </p:nvCxnSpPr>
        <p:spPr>
          <a:xfrm>
            <a:off x="5158617" y="4098672"/>
            <a:ext cx="295943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9D70236C-0F4B-8B4D-B25C-51C5069D3626}"/>
              </a:ext>
            </a:extLst>
          </p:cNvPr>
          <p:cNvSpPr>
            <a:spLocks noGrp="1"/>
          </p:cNvSpPr>
          <p:nvPr>
            <p:ph type="title"/>
          </p:nvPr>
        </p:nvSpPr>
        <p:spPr>
          <a:xfrm>
            <a:off x="700635" y="922096"/>
            <a:ext cx="10691265" cy="1371030"/>
          </a:xfrm>
        </p:spPr>
        <p:txBody>
          <a:bodyPr/>
          <a:lstStyle/>
          <a:p>
            <a:r>
              <a:rPr lang="en-DK" dirty="0"/>
              <a:t>Inheritance – </a:t>
            </a:r>
            <a:r>
              <a:rPr lang="en-DK" sz="2800" dirty="0"/>
              <a:t>zoo example</a:t>
            </a:r>
            <a:endParaRPr lang="en-DK" dirty="0"/>
          </a:p>
        </p:txBody>
      </p:sp>
      <p:graphicFrame>
        <p:nvGraphicFramePr>
          <p:cNvPr id="33" name="Table 32">
            <a:extLst>
              <a:ext uri="{FF2B5EF4-FFF2-40B4-BE49-F238E27FC236}">
                <a16:creationId xmlns:a16="http://schemas.microsoft.com/office/drawing/2014/main" id="{7EC11045-2DFC-674E-83DE-4557FFE299CA}"/>
              </a:ext>
            </a:extLst>
          </p:cNvPr>
          <p:cNvGraphicFramePr>
            <a:graphicFrameLocks noGrp="1"/>
          </p:cNvGraphicFramePr>
          <p:nvPr>
            <p:extLst>
              <p:ext uri="{D42A27DB-BD31-4B8C-83A1-F6EECF244321}">
                <p14:modId xmlns:p14="http://schemas.microsoft.com/office/powerpoint/2010/main" val="2355975121"/>
              </p:ext>
            </p:extLst>
          </p:nvPr>
        </p:nvGraphicFramePr>
        <p:xfrm>
          <a:off x="3871339" y="1606393"/>
          <a:ext cx="2574556" cy="1541856"/>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192022757"/>
                    </a:ext>
                  </a:extLst>
                </a:gridCol>
              </a:tblGrid>
              <a:tr h="300609">
                <a:tc>
                  <a:txBody>
                    <a:bodyPr/>
                    <a:lstStyle/>
                    <a:p>
                      <a:pPr algn="ctr"/>
                      <a:r>
                        <a:rPr lang="en-DK" sz="1800" b="0" kern="1200" dirty="0">
                          <a:solidFill>
                            <a:schemeClr val="tx1"/>
                          </a:solidFill>
                          <a:latin typeface="+mj-lt"/>
                        </a:rPr>
                        <a:t>Animal</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588048">
                <a:tc>
                  <a:txBody>
                    <a:bodyPr/>
                    <a:lstStyle/>
                    <a:p>
                      <a:pPr marL="0" indent="0" algn="l" defTabSz="914400" rtl="0" eaLnBrk="1" latinLnBrk="0" hangingPunct="1">
                        <a:buFont typeface="System Font Regular"/>
                        <a:buNone/>
                      </a:pPr>
                      <a:r>
                        <a:rPr lang="da-DK" sz="1600" kern="1200" dirty="0">
                          <a:solidFill>
                            <a:schemeClr val="tx1"/>
                          </a:solidFill>
                          <a:latin typeface="+mj-lt"/>
                          <a:ea typeface="+mn-ea"/>
                          <a:cs typeface="+mn-cs"/>
                        </a:rPr>
                        <a:t>+ age</a:t>
                      </a:r>
                      <a:r>
                        <a:rPr lang="en-DK" sz="1600" kern="1200" dirty="0">
                          <a:solidFill>
                            <a:schemeClr val="tx1"/>
                          </a:solidFill>
                          <a:latin typeface="+mj-lt"/>
                          <a:ea typeface="+mn-ea"/>
                          <a:cs typeface="+mn-cs"/>
                        </a:rPr>
                        <a:t>: int</a:t>
                      </a:r>
                    </a:p>
                    <a:p>
                      <a:pPr marL="0" indent="0" algn="l" defTabSz="914400" rtl="0" eaLnBrk="1" latinLnBrk="0" hangingPunct="1">
                        <a:buFont typeface="System Font Regular"/>
                        <a:buNone/>
                      </a:pPr>
                      <a:r>
                        <a:rPr lang="en-DK" sz="1600" kern="1200" dirty="0">
                          <a:solidFill>
                            <a:schemeClr val="tx1"/>
                          </a:solidFill>
                          <a:latin typeface="+mj-lt"/>
                          <a:ea typeface="+mn-ea"/>
                          <a:cs typeface="+mn-cs"/>
                        </a:rPr>
                        <a:t>+ sex: string</a:t>
                      </a:r>
                      <a:endParaRPr lang="da-DK" sz="1600" kern="1200" dirty="0">
                        <a:solidFill>
                          <a:schemeClr val="tx1"/>
                        </a:solidFill>
                        <a:latin typeface="+mj-lt"/>
                        <a:ea typeface="+mn-ea"/>
                        <a:cs typeface="+mn-cs"/>
                      </a:endParaRPr>
                    </a:p>
                  </a:txBody>
                  <a:tcPr>
                    <a:solidFill>
                      <a:schemeClr val="bg1"/>
                    </a:solidFill>
                  </a:tcPr>
                </a:tc>
                <a:extLst>
                  <a:ext uri="{0D108BD9-81ED-4DB2-BD59-A6C34878D82A}">
                    <a16:rowId xmlns:a16="http://schemas.microsoft.com/office/drawing/2014/main" val="1716242519"/>
                  </a:ext>
                </a:extLst>
              </a:tr>
              <a:tr h="588048">
                <a:tc>
                  <a:txBody>
                    <a:bodyPr/>
                    <a:lstStyle/>
                    <a:p>
                      <a:pPr marL="0" algn="l" defTabSz="914400" rtl="0" eaLnBrk="1" latinLnBrk="0" hangingPunct="1"/>
                      <a:r>
                        <a:rPr lang="en-DK" sz="1600" kern="1200" dirty="0">
                          <a:solidFill>
                            <a:schemeClr val="tx1"/>
                          </a:solidFill>
                          <a:latin typeface="+mj-lt"/>
                          <a:ea typeface="+mn-ea"/>
                          <a:cs typeface="+mn-cs"/>
                        </a:rPr>
                        <a:t>+ eat( )</a:t>
                      </a:r>
                    </a:p>
                  </a:txBody>
                  <a:tcPr>
                    <a:solidFill>
                      <a:schemeClr val="bg1"/>
                    </a:solidFill>
                  </a:tcPr>
                </a:tc>
                <a:extLst>
                  <a:ext uri="{0D108BD9-81ED-4DB2-BD59-A6C34878D82A}">
                    <a16:rowId xmlns:a16="http://schemas.microsoft.com/office/drawing/2014/main" val="3172164522"/>
                  </a:ext>
                </a:extLst>
              </a:tr>
            </a:tbl>
          </a:graphicData>
        </a:graphic>
      </p:graphicFrame>
    </p:spTree>
    <p:extLst>
      <p:ext uri="{BB962C8B-B14F-4D97-AF65-F5344CB8AC3E}">
        <p14:creationId xmlns:p14="http://schemas.microsoft.com/office/powerpoint/2010/main" val="1699993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4B4E2-5A0F-2E43-81BD-B8043BD44A15}"/>
              </a:ext>
            </a:extLst>
          </p:cNvPr>
          <p:cNvSpPr>
            <a:spLocks noGrp="1"/>
          </p:cNvSpPr>
          <p:nvPr>
            <p:ph type="title"/>
          </p:nvPr>
        </p:nvSpPr>
        <p:spPr/>
        <p:txBody>
          <a:bodyPr/>
          <a:lstStyle/>
          <a:p>
            <a:r>
              <a:rPr lang="en-DK" dirty="0"/>
              <a:t>Inheritance</a:t>
            </a:r>
          </a:p>
        </p:txBody>
      </p:sp>
      <p:graphicFrame>
        <p:nvGraphicFramePr>
          <p:cNvPr id="42" name="Table 41">
            <a:extLst>
              <a:ext uri="{FF2B5EF4-FFF2-40B4-BE49-F238E27FC236}">
                <a16:creationId xmlns:a16="http://schemas.microsoft.com/office/drawing/2014/main" id="{C38DF175-E6BE-E34E-9EA2-175ACA408107}"/>
              </a:ext>
            </a:extLst>
          </p:cNvPr>
          <p:cNvGraphicFramePr>
            <a:graphicFrameLocks noGrp="1"/>
          </p:cNvGraphicFramePr>
          <p:nvPr>
            <p:extLst>
              <p:ext uri="{D42A27DB-BD31-4B8C-83A1-F6EECF244321}">
                <p14:modId xmlns:p14="http://schemas.microsoft.com/office/powerpoint/2010/main" val="308290043"/>
              </p:ext>
            </p:extLst>
          </p:nvPr>
        </p:nvGraphicFramePr>
        <p:xfrm>
          <a:off x="6840027" y="4361504"/>
          <a:ext cx="2574556" cy="1566330"/>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389172">
                <a:tc>
                  <a:txBody>
                    <a:bodyPr/>
                    <a:lstStyle/>
                    <a:p>
                      <a:pPr algn="ctr"/>
                      <a:r>
                        <a:rPr lang="en-DK" sz="1800" b="0" kern="1200" dirty="0">
                          <a:solidFill>
                            <a:schemeClr val="tx1"/>
                          </a:solidFill>
                          <a:latin typeface="+mj-lt"/>
                        </a:rPr>
                        <a:t>Fish</a:t>
                      </a:r>
                      <a:endParaRPr lang="en-DK" b="0" dirty="0">
                        <a:solidFill>
                          <a:schemeClr val="tx1"/>
                        </a:solidFill>
                        <a:latin typeface="+mj-lt"/>
                      </a:endParaRPr>
                    </a:p>
                  </a:txBody>
                  <a:tcPr/>
                </a:tc>
                <a:extLst>
                  <a:ext uri="{0D108BD9-81ED-4DB2-BD59-A6C34878D82A}">
                    <a16:rowId xmlns:a16="http://schemas.microsoft.com/office/drawing/2014/main" val="1965994176"/>
                  </a:ext>
                </a:extLst>
              </a:tr>
              <a:tr h="4519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kern="1200" dirty="0">
                          <a:solidFill>
                            <a:schemeClr val="tx1"/>
                          </a:solidFill>
                          <a:latin typeface="+mj-lt"/>
                          <a:ea typeface="+mn-ea"/>
                          <a:cs typeface="+mn-cs"/>
                        </a:rPr>
                        <a:t>+ </a:t>
                      </a:r>
                      <a:r>
                        <a:rPr lang="da-DK" sz="1600" kern="1200" dirty="0">
                          <a:solidFill>
                            <a:schemeClr val="tx1"/>
                          </a:solidFill>
                          <a:latin typeface="+mj-lt"/>
                          <a:ea typeface="+mn-ea"/>
                          <a:cs typeface="+mn-cs"/>
                        </a:rPr>
                        <a:t>size: double</a:t>
                      </a:r>
                    </a:p>
                  </a:txBody>
                  <a:tcPr/>
                </a:tc>
                <a:extLst>
                  <a:ext uri="{0D108BD9-81ED-4DB2-BD59-A6C34878D82A}">
                    <a16:rowId xmlns:a16="http://schemas.microsoft.com/office/drawing/2014/main" val="778022214"/>
                  </a:ext>
                </a:extLst>
              </a:tr>
              <a:tr h="725213">
                <a:tc>
                  <a:txBody>
                    <a:bodyPr/>
                    <a:lstStyle/>
                    <a:p>
                      <a:pPr marL="0" algn="l" defTabSz="914400" rtl="0" eaLnBrk="1" latinLnBrk="0" hangingPunct="1"/>
                      <a:r>
                        <a:rPr lang="en-DK" sz="1600" kern="1200" dirty="0">
                          <a:solidFill>
                            <a:schemeClr val="tx1"/>
                          </a:solidFill>
                          <a:latin typeface="+mj-lt"/>
                          <a:ea typeface="+mn-ea"/>
                          <a:cs typeface="+mn-cs"/>
                        </a:rPr>
                        <a:t>+ swim( )</a:t>
                      </a:r>
                    </a:p>
                  </a:txBody>
                  <a:tcPr/>
                </a:tc>
                <a:extLst>
                  <a:ext uri="{0D108BD9-81ED-4DB2-BD59-A6C34878D82A}">
                    <a16:rowId xmlns:a16="http://schemas.microsoft.com/office/drawing/2014/main" val="817835063"/>
                  </a:ext>
                </a:extLst>
              </a:tr>
            </a:tbl>
          </a:graphicData>
        </a:graphic>
      </p:graphicFrame>
      <p:graphicFrame>
        <p:nvGraphicFramePr>
          <p:cNvPr id="43" name="Table 42">
            <a:extLst>
              <a:ext uri="{FF2B5EF4-FFF2-40B4-BE49-F238E27FC236}">
                <a16:creationId xmlns:a16="http://schemas.microsoft.com/office/drawing/2014/main" id="{85CD5374-6A3D-194B-BC52-AA957956B436}"/>
              </a:ext>
            </a:extLst>
          </p:cNvPr>
          <p:cNvGraphicFramePr>
            <a:graphicFrameLocks noGrp="1"/>
          </p:cNvGraphicFramePr>
          <p:nvPr>
            <p:extLst>
              <p:ext uri="{D42A27DB-BD31-4B8C-83A1-F6EECF244321}">
                <p14:modId xmlns:p14="http://schemas.microsoft.com/office/powerpoint/2010/main" val="2906339379"/>
              </p:ext>
            </p:extLst>
          </p:nvPr>
        </p:nvGraphicFramePr>
        <p:xfrm>
          <a:off x="3871340" y="4361505"/>
          <a:ext cx="2574556" cy="1574399"/>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408221">
                <a:tc>
                  <a:txBody>
                    <a:bodyPr/>
                    <a:lstStyle/>
                    <a:p>
                      <a:pPr algn="ctr"/>
                      <a:r>
                        <a:rPr lang="en-DK" sz="1800" kern="1200" dirty="0">
                          <a:solidFill>
                            <a:schemeClr val="tx1"/>
                          </a:solidFill>
                          <a:latin typeface="+mj-lt"/>
                          <a:ea typeface="+mn-ea"/>
                          <a:cs typeface="+mn-cs"/>
                        </a:rPr>
                        <a:t>Lion</a:t>
                      </a:r>
                    </a:p>
                  </a:txBody>
                  <a:tcPr/>
                </a:tc>
                <a:extLst>
                  <a:ext uri="{0D108BD9-81ED-4DB2-BD59-A6C34878D82A}">
                    <a16:rowId xmlns:a16="http://schemas.microsoft.com/office/drawing/2014/main" val="1965994176"/>
                  </a:ext>
                </a:extLst>
              </a:tr>
              <a:tr h="451791">
                <a:tc>
                  <a:txBody>
                    <a:bodyPr/>
                    <a:lstStyle/>
                    <a:p>
                      <a:pPr algn="l"/>
                      <a:r>
                        <a:rPr lang="en-GB" sz="1600" kern="1200" dirty="0">
                          <a:solidFill>
                            <a:schemeClr val="tx1"/>
                          </a:solidFill>
                          <a:latin typeface="+mj-lt"/>
                          <a:ea typeface="+mn-ea"/>
                          <a:cs typeface="+mn-cs"/>
                        </a:rPr>
                        <a:t>+ </a:t>
                      </a:r>
                      <a:r>
                        <a:rPr lang="da-DK" sz="1600" kern="1200" dirty="0">
                          <a:solidFill>
                            <a:schemeClr val="tx1"/>
                          </a:solidFill>
                          <a:latin typeface="+mj-lt"/>
                          <a:ea typeface="+mn-ea"/>
                          <a:cs typeface="+mn-cs"/>
                        </a:rPr>
                        <a:t>is_wild: </a:t>
                      </a:r>
                      <a:r>
                        <a:rPr lang="da-DK" sz="1600" kern="1200" dirty="0" err="1">
                          <a:solidFill>
                            <a:schemeClr val="tx1"/>
                          </a:solidFill>
                          <a:latin typeface="+mj-lt"/>
                          <a:ea typeface="+mn-ea"/>
                          <a:cs typeface="+mn-cs"/>
                        </a:rPr>
                        <a:t>boolean</a:t>
                      </a:r>
                      <a:endParaRPr lang="da-DK" sz="1600" kern="1200" dirty="0">
                        <a:solidFill>
                          <a:schemeClr val="tx1"/>
                        </a:solidFill>
                        <a:latin typeface="+mj-lt"/>
                        <a:ea typeface="+mn-ea"/>
                        <a:cs typeface="+mn-cs"/>
                      </a:endParaRPr>
                    </a:p>
                  </a:txBody>
                  <a:tcPr/>
                </a:tc>
                <a:extLst>
                  <a:ext uri="{0D108BD9-81ED-4DB2-BD59-A6C34878D82A}">
                    <a16:rowId xmlns:a16="http://schemas.microsoft.com/office/drawing/2014/main" val="778022214"/>
                  </a:ext>
                </a:extLst>
              </a:tr>
              <a:tr h="714387">
                <a:tc>
                  <a:txBody>
                    <a:bodyPr/>
                    <a:lstStyle/>
                    <a:p>
                      <a:pPr algn="l"/>
                      <a:r>
                        <a:rPr lang="en-DK" sz="1600" kern="1200" dirty="0">
                          <a:solidFill>
                            <a:schemeClr val="tx1"/>
                          </a:solidFill>
                          <a:latin typeface="+mj-lt"/>
                          <a:ea typeface="+mn-ea"/>
                          <a:cs typeface="+mn-cs"/>
                        </a:rPr>
                        <a:t>+ run( )</a:t>
                      </a:r>
                    </a:p>
                  </a:txBody>
                  <a:tcPr/>
                </a:tc>
                <a:extLst>
                  <a:ext uri="{0D108BD9-81ED-4DB2-BD59-A6C34878D82A}">
                    <a16:rowId xmlns:a16="http://schemas.microsoft.com/office/drawing/2014/main" val="817835063"/>
                  </a:ext>
                </a:extLst>
              </a:tr>
            </a:tbl>
          </a:graphicData>
        </a:graphic>
      </p:graphicFrame>
      <p:sp>
        <p:nvSpPr>
          <p:cNvPr id="20" name="Triangle 19">
            <a:extLst>
              <a:ext uri="{FF2B5EF4-FFF2-40B4-BE49-F238E27FC236}">
                <a16:creationId xmlns:a16="http://schemas.microsoft.com/office/drawing/2014/main" id="{A1CFEE89-C427-6C47-8CEE-23F94263B22E}"/>
              </a:ext>
            </a:extLst>
          </p:cNvPr>
          <p:cNvSpPr/>
          <p:nvPr/>
        </p:nvSpPr>
        <p:spPr>
          <a:xfrm>
            <a:off x="5044435" y="3162348"/>
            <a:ext cx="228365" cy="23929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21" name="Straight Connector 20">
            <a:extLst>
              <a:ext uri="{FF2B5EF4-FFF2-40B4-BE49-F238E27FC236}">
                <a16:creationId xmlns:a16="http://schemas.microsoft.com/office/drawing/2014/main" id="{09D3BDD8-5779-1746-B439-1C6CF0173055}"/>
              </a:ext>
            </a:extLst>
          </p:cNvPr>
          <p:cNvCxnSpPr>
            <a:cxnSpLocks/>
            <a:stCxn id="20" idx="3"/>
            <a:endCxn id="43" idx="0"/>
          </p:cNvCxnSpPr>
          <p:nvPr/>
        </p:nvCxnSpPr>
        <p:spPr>
          <a:xfrm>
            <a:off x="5158618" y="3401640"/>
            <a:ext cx="0" cy="95986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55A1B8C-6F12-3C49-8090-44C9F3F4B166}"/>
              </a:ext>
            </a:extLst>
          </p:cNvPr>
          <p:cNvCxnSpPr>
            <a:cxnSpLocks/>
          </p:cNvCxnSpPr>
          <p:nvPr/>
        </p:nvCxnSpPr>
        <p:spPr>
          <a:xfrm>
            <a:off x="8118054" y="4098672"/>
            <a:ext cx="0" cy="26283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FE06CB1-DD18-1E4D-BE6E-79A1C705A771}"/>
              </a:ext>
            </a:extLst>
          </p:cNvPr>
          <p:cNvCxnSpPr>
            <a:cxnSpLocks/>
          </p:cNvCxnSpPr>
          <p:nvPr/>
        </p:nvCxnSpPr>
        <p:spPr>
          <a:xfrm>
            <a:off x="5158617" y="4098672"/>
            <a:ext cx="295943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374ACEA-8678-FB41-B586-65C496AEC086}"/>
              </a:ext>
            </a:extLst>
          </p:cNvPr>
          <p:cNvCxnSpPr>
            <a:cxnSpLocks/>
          </p:cNvCxnSpPr>
          <p:nvPr/>
        </p:nvCxnSpPr>
        <p:spPr>
          <a:xfrm>
            <a:off x="2189931" y="4094013"/>
            <a:ext cx="295943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E13E33E-ADEE-D640-8D49-71922BC346BA}"/>
              </a:ext>
            </a:extLst>
          </p:cNvPr>
          <p:cNvCxnSpPr>
            <a:cxnSpLocks/>
          </p:cNvCxnSpPr>
          <p:nvPr/>
        </p:nvCxnSpPr>
        <p:spPr>
          <a:xfrm>
            <a:off x="2189931" y="4094013"/>
            <a:ext cx="0" cy="2833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Right Brace 16">
            <a:extLst>
              <a:ext uri="{FF2B5EF4-FFF2-40B4-BE49-F238E27FC236}">
                <a16:creationId xmlns:a16="http://schemas.microsoft.com/office/drawing/2014/main" id="{B8539315-60C3-5643-9E02-F47832251184}"/>
              </a:ext>
            </a:extLst>
          </p:cNvPr>
          <p:cNvSpPr/>
          <p:nvPr/>
        </p:nvSpPr>
        <p:spPr>
          <a:xfrm>
            <a:off x="6563533" y="2034186"/>
            <a:ext cx="378691" cy="543219"/>
          </a:xfrm>
          <a:prstGeom prst="rightBrace">
            <a:avLst>
              <a:gd name="adj1" fmla="val 8333"/>
              <a:gd name="adj2" fmla="val 51205"/>
            </a:avLst>
          </a:prstGeom>
          <a:noFill/>
          <a:ln w="127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K"/>
          </a:p>
        </p:txBody>
      </p:sp>
      <p:sp>
        <p:nvSpPr>
          <p:cNvPr id="19" name="Right Brace 18">
            <a:extLst>
              <a:ext uri="{FF2B5EF4-FFF2-40B4-BE49-F238E27FC236}">
                <a16:creationId xmlns:a16="http://schemas.microsoft.com/office/drawing/2014/main" id="{BE78EAA9-2FC7-A948-8145-69304CF4C28D}"/>
              </a:ext>
            </a:extLst>
          </p:cNvPr>
          <p:cNvSpPr/>
          <p:nvPr/>
        </p:nvSpPr>
        <p:spPr>
          <a:xfrm>
            <a:off x="6537637" y="2816160"/>
            <a:ext cx="378690" cy="327891"/>
          </a:xfrm>
          <a:prstGeom prst="rightBrace">
            <a:avLst/>
          </a:prstGeom>
          <a:noFill/>
          <a:ln w="127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K"/>
          </a:p>
        </p:txBody>
      </p:sp>
      <p:sp>
        <p:nvSpPr>
          <p:cNvPr id="24" name="TextBox 23">
            <a:extLst>
              <a:ext uri="{FF2B5EF4-FFF2-40B4-BE49-F238E27FC236}">
                <a16:creationId xmlns:a16="http://schemas.microsoft.com/office/drawing/2014/main" id="{5FB9F8DB-AD38-F74D-BE2C-26ECC762746E}"/>
              </a:ext>
            </a:extLst>
          </p:cNvPr>
          <p:cNvSpPr txBox="1"/>
          <p:nvPr/>
        </p:nvSpPr>
        <p:spPr>
          <a:xfrm>
            <a:off x="6942224" y="2146915"/>
            <a:ext cx="1655339" cy="307777"/>
          </a:xfrm>
          <a:prstGeom prst="rect">
            <a:avLst/>
          </a:prstGeom>
          <a:noFill/>
        </p:spPr>
        <p:txBody>
          <a:bodyPr wrap="square" rtlCol="0">
            <a:spAutoFit/>
          </a:bodyPr>
          <a:lstStyle/>
          <a:p>
            <a:r>
              <a:rPr lang="en-DK" sz="1400" dirty="0">
                <a:solidFill>
                  <a:srgbClr val="C00000"/>
                </a:solidFill>
                <a:latin typeface="+mj-lt"/>
              </a:rPr>
              <a:t>Attributes</a:t>
            </a:r>
          </a:p>
        </p:txBody>
      </p:sp>
      <p:sp>
        <p:nvSpPr>
          <p:cNvPr id="25" name="TextBox 24">
            <a:extLst>
              <a:ext uri="{FF2B5EF4-FFF2-40B4-BE49-F238E27FC236}">
                <a16:creationId xmlns:a16="http://schemas.microsoft.com/office/drawing/2014/main" id="{B5B3AFB1-1903-7043-BB17-73D5B2042EB6}"/>
              </a:ext>
            </a:extLst>
          </p:cNvPr>
          <p:cNvSpPr txBox="1"/>
          <p:nvPr/>
        </p:nvSpPr>
        <p:spPr>
          <a:xfrm>
            <a:off x="6916327" y="2846284"/>
            <a:ext cx="1655339" cy="307777"/>
          </a:xfrm>
          <a:prstGeom prst="rect">
            <a:avLst/>
          </a:prstGeom>
          <a:noFill/>
        </p:spPr>
        <p:txBody>
          <a:bodyPr wrap="square" rtlCol="0">
            <a:spAutoFit/>
          </a:bodyPr>
          <a:lstStyle/>
          <a:p>
            <a:r>
              <a:rPr lang="en-DK" sz="1400" dirty="0">
                <a:solidFill>
                  <a:srgbClr val="C00000"/>
                </a:solidFill>
                <a:latin typeface="+mj-lt"/>
              </a:rPr>
              <a:t>Methods</a:t>
            </a:r>
          </a:p>
        </p:txBody>
      </p:sp>
      <p:sp>
        <p:nvSpPr>
          <p:cNvPr id="26" name="Right Brace 25">
            <a:extLst>
              <a:ext uri="{FF2B5EF4-FFF2-40B4-BE49-F238E27FC236}">
                <a16:creationId xmlns:a16="http://schemas.microsoft.com/office/drawing/2014/main" id="{927C35C6-D68C-DA45-80C0-5001529F698C}"/>
              </a:ext>
            </a:extLst>
          </p:cNvPr>
          <p:cNvSpPr/>
          <p:nvPr/>
        </p:nvSpPr>
        <p:spPr>
          <a:xfrm>
            <a:off x="9502811" y="4810538"/>
            <a:ext cx="378691" cy="366511"/>
          </a:xfrm>
          <a:prstGeom prst="rightBrace">
            <a:avLst>
              <a:gd name="adj1" fmla="val 8333"/>
              <a:gd name="adj2" fmla="val 51205"/>
            </a:avLst>
          </a:prstGeom>
          <a:noFill/>
          <a:ln w="127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K"/>
          </a:p>
        </p:txBody>
      </p:sp>
      <p:sp>
        <p:nvSpPr>
          <p:cNvPr id="27" name="Right Brace 26">
            <a:extLst>
              <a:ext uri="{FF2B5EF4-FFF2-40B4-BE49-F238E27FC236}">
                <a16:creationId xmlns:a16="http://schemas.microsoft.com/office/drawing/2014/main" id="{4DCB3589-12F2-354B-A207-47B85234074C}"/>
              </a:ext>
            </a:extLst>
          </p:cNvPr>
          <p:cNvSpPr/>
          <p:nvPr/>
        </p:nvSpPr>
        <p:spPr>
          <a:xfrm>
            <a:off x="9502811" y="5585551"/>
            <a:ext cx="378690" cy="156761"/>
          </a:xfrm>
          <a:prstGeom prst="rightBrace">
            <a:avLst/>
          </a:prstGeom>
          <a:noFill/>
          <a:ln w="127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K"/>
          </a:p>
        </p:txBody>
      </p:sp>
      <p:sp>
        <p:nvSpPr>
          <p:cNvPr id="28" name="TextBox 27">
            <a:extLst>
              <a:ext uri="{FF2B5EF4-FFF2-40B4-BE49-F238E27FC236}">
                <a16:creationId xmlns:a16="http://schemas.microsoft.com/office/drawing/2014/main" id="{BFA1526F-B481-0B4B-BAE4-A48D83ECD356}"/>
              </a:ext>
            </a:extLst>
          </p:cNvPr>
          <p:cNvSpPr txBox="1"/>
          <p:nvPr/>
        </p:nvSpPr>
        <p:spPr>
          <a:xfrm>
            <a:off x="9844965" y="4834277"/>
            <a:ext cx="1655339" cy="307777"/>
          </a:xfrm>
          <a:prstGeom prst="rect">
            <a:avLst/>
          </a:prstGeom>
          <a:noFill/>
        </p:spPr>
        <p:txBody>
          <a:bodyPr wrap="square" rtlCol="0">
            <a:spAutoFit/>
          </a:bodyPr>
          <a:lstStyle/>
          <a:p>
            <a:r>
              <a:rPr lang="en-DK" sz="1400" dirty="0">
                <a:solidFill>
                  <a:srgbClr val="C00000"/>
                </a:solidFill>
                <a:latin typeface="+mj-lt"/>
              </a:rPr>
              <a:t>Attributes</a:t>
            </a:r>
          </a:p>
        </p:txBody>
      </p:sp>
      <p:sp>
        <p:nvSpPr>
          <p:cNvPr id="29" name="TextBox 28">
            <a:extLst>
              <a:ext uri="{FF2B5EF4-FFF2-40B4-BE49-F238E27FC236}">
                <a16:creationId xmlns:a16="http://schemas.microsoft.com/office/drawing/2014/main" id="{04CD38CD-0AD2-D944-96C9-5ED5B52F334C}"/>
              </a:ext>
            </a:extLst>
          </p:cNvPr>
          <p:cNvSpPr txBox="1"/>
          <p:nvPr/>
        </p:nvSpPr>
        <p:spPr>
          <a:xfrm>
            <a:off x="9844965" y="5492560"/>
            <a:ext cx="1655339" cy="307777"/>
          </a:xfrm>
          <a:prstGeom prst="rect">
            <a:avLst/>
          </a:prstGeom>
          <a:noFill/>
        </p:spPr>
        <p:txBody>
          <a:bodyPr wrap="square" rtlCol="0">
            <a:spAutoFit/>
          </a:bodyPr>
          <a:lstStyle/>
          <a:p>
            <a:r>
              <a:rPr lang="en-DK" sz="1400" dirty="0">
                <a:solidFill>
                  <a:srgbClr val="C00000"/>
                </a:solidFill>
                <a:latin typeface="+mj-lt"/>
              </a:rPr>
              <a:t>Methods</a:t>
            </a:r>
          </a:p>
        </p:txBody>
      </p:sp>
      <p:sp>
        <p:nvSpPr>
          <p:cNvPr id="30" name="Oval 29">
            <a:extLst>
              <a:ext uri="{FF2B5EF4-FFF2-40B4-BE49-F238E27FC236}">
                <a16:creationId xmlns:a16="http://schemas.microsoft.com/office/drawing/2014/main" id="{EF79235B-46E3-CE4E-A790-075D84ADC8F3}"/>
              </a:ext>
            </a:extLst>
          </p:cNvPr>
          <p:cNvSpPr/>
          <p:nvPr/>
        </p:nvSpPr>
        <p:spPr>
          <a:xfrm>
            <a:off x="1648451" y="1147558"/>
            <a:ext cx="7248698" cy="5336794"/>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1" name="TextBox 30">
            <a:extLst>
              <a:ext uri="{FF2B5EF4-FFF2-40B4-BE49-F238E27FC236}">
                <a16:creationId xmlns:a16="http://schemas.microsoft.com/office/drawing/2014/main" id="{72B8A0D2-06D4-EC47-914F-0B4A7ABD92A0}"/>
              </a:ext>
            </a:extLst>
          </p:cNvPr>
          <p:cNvSpPr txBox="1"/>
          <p:nvPr/>
        </p:nvSpPr>
        <p:spPr>
          <a:xfrm>
            <a:off x="9213652" y="1110119"/>
            <a:ext cx="3160495" cy="369332"/>
          </a:xfrm>
          <a:prstGeom prst="rect">
            <a:avLst/>
          </a:prstGeom>
          <a:noFill/>
        </p:spPr>
        <p:txBody>
          <a:bodyPr wrap="square" rtlCol="0">
            <a:spAutoFit/>
          </a:bodyPr>
          <a:lstStyle/>
          <a:p>
            <a:r>
              <a:rPr lang="en-DK" dirty="0">
                <a:solidFill>
                  <a:srgbClr val="C00000"/>
                </a:solidFill>
                <a:latin typeface="+mj-lt"/>
              </a:rPr>
              <a:t>UML diagramme</a:t>
            </a:r>
          </a:p>
        </p:txBody>
      </p:sp>
      <p:sp>
        <p:nvSpPr>
          <p:cNvPr id="32" name="Arc 31">
            <a:extLst>
              <a:ext uri="{FF2B5EF4-FFF2-40B4-BE49-F238E27FC236}">
                <a16:creationId xmlns:a16="http://schemas.microsoft.com/office/drawing/2014/main" id="{04A9AE6D-1758-404B-B2A6-7422840628A5}"/>
              </a:ext>
            </a:extLst>
          </p:cNvPr>
          <p:cNvSpPr/>
          <p:nvPr/>
        </p:nvSpPr>
        <p:spPr>
          <a:xfrm rot="8386545">
            <a:off x="7605153" y="97046"/>
            <a:ext cx="3328059" cy="1775863"/>
          </a:xfrm>
          <a:prstGeom prst="arc">
            <a:avLst>
              <a:gd name="adj1" fmla="val 16200000"/>
              <a:gd name="adj2" fmla="val 21257545"/>
            </a:avLst>
          </a:prstGeom>
          <a:ln w="127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K"/>
          </a:p>
        </p:txBody>
      </p:sp>
      <p:pic>
        <p:nvPicPr>
          <p:cNvPr id="33" name="Picture 32" descr="Shape&#10;&#10;Description automatically generated with medium confidence">
            <a:extLst>
              <a:ext uri="{FF2B5EF4-FFF2-40B4-BE49-F238E27FC236}">
                <a16:creationId xmlns:a16="http://schemas.microsoft.com/office/drawing/2014/main" id="{228F2C8A-DF50-334F-A7ED-7B82547A8E77}"/>
              </a:ext>
            </a:extLst>
          </p:cNvPr>
          <p:cNvPicPr>
            <a:picLocks noChangeAspect="1"/>
          </p:cNvPicPr>
          <p:nvPr/>
        </p:nvPicPr>
        <p:blipFill>
          <a:blip r:embed="rId3"/>
          <a:stretch>
            <a:fillRect/>
          </a:stretch>
        </p:blipFill>
        <p:spPr>
          <a:xfrm>
            <a:off x="9421927" y="6274715"/>
            <a:ext cx="2136660" cy="447601"/>
          </a:xfrm>
          <a:prstGeom prst="rect">
            <a:avLst/>
          </a:prstGeom>
        </p:spPr>
      </p:pic>
      <p:graphicFrame>
        <p:nvGraphicFramePr>
          <p:cNvPr id="34" name="Table 33">
            <a:extLst>
              <a:ext uri="{FF2B5EF4-FFF2-40B4-BE49-F238E27FC236}">
                <a16:creationId xmlns:a16="http://schemas.microsoft.com/office/drawing/2014/main" id="{9E269508-FDEB-D048-83C6-D885A1692DCC}"/>
              </a:ext>
            </a:extLst>
          </p:cNvPr>
          <p:cNvGraphicFramePr>
            <a:graphicFrameLocks noGrp="1"/>
          </p:cNvGraphicFramePr>
          <p:nvPr>
            <p:extLst>
              <p:ext uri="{D42A27DB-BD31-4B8C-83A1-F6EECF244321}">
                <p14:modId xmlns:p14="http://schemas.microsoft.com/office/powerpoint/2010/main" val="2831582170"/>
              </p:ext>
            </p:extLst>
          </p:nvPr>
        </p:nvGraphicFramePr>
        <p:xfrm>
          <a:off x="902653" y="4377402"/>
          <a:ext cx="2574556" cy="1574399"/>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408221">
                <a:tc>
                  <a:txBody>
                    <a:bodyPr/>
                    <a:lstStyle/>
                    <a:p>
                      <a:pPr algn="ctr"/>
                      <a:r>
                        <a:rPr lang="en-DK" sz="1800" kern="1200" dirty="0">
                          <a:solidFill>
                            <a:schemeClr val="tx1"/>
                          </a:solidFill>
                          <a:latin typeface="+mj-lt"/>
                          <a:ea typeface="+mn-ea"/>
                          <a:cs typeface="+mn-cs"/>
                        </a:rPr>
                        <a:t>Zebra</a:t>
                      </a:r>
                    </a:p>
                  </a:txBody>
                  <a:tcPr/>
                </a:tc>
                <a:extLst>
                  <a:ext uri="{0D108BD9-81ED-4DB2-BD59-A6C34878D82A}">
                    <a16:rowId xmlns:a16="http://schemas.microsoft.com/office/drawing/2014/main" val="1965994176"/>
                  </a:ext>
                </a:extLst>
              </a:tr>
              <a:tr h="451791">
                <a:tc>
                  <a:txBody>
                    <a:bodyPr/>
                    <a:lstStyle/>
                    <a:p>
                      <a:pPr algn="l"/>
                      <a:r>
                        <a:rPr lang="en-DK" sz="1600" kern="1200" dirty="0">
                          <a:solidFill>
                            <a:schemeClr val="tx1"/>
                          </a:solidFill>
                          <a:latin typeface="+mj-lt"/>
                          <a:ea typeface="+mn-ea"/>
                          <a:cs typeface="+mn-cs"/>
                        </a:rPr>
                        <a:t>+ number_of_stripes: int</a:t>
                      </a:r>
                    </a:p>
                  </a:txBody>
                  <a:tcPr/>
                </a:tc>
                <a:extLst>
                  <a:ext uri="{0D108BD9-81ED-4DB2-BD59-A6C34878D82A}">
                    <a16:rowId xmlns:a16="http://schemas.microsoft.com/office/drawing/2014/main" val="778022214"/>
                  </a:ext>
                </a:extLst>
              </a:tr>
              <a:tr h="714387">
                <a:tc>
                  <a:txBody>
                    <a:bodyPr/>
                    <a:lstStyle/>
                    <a:p>
                      <a:pPr algn="l"/>
                      <a:r>
                        <a:rPr lang="en-DK" sz="1600" kern="1200" dirty="0">
                          <a:solidFill>
                            <a:schemeClr val="tx1"/>
                          </a:solidFill>
                          <a:latin typeface="+mj-lt"/>
                          <a:ea typeface="+mn-ea"/>
                          <a:cs typeface="+mn-cs"/>
                        </a:rPr>
                        <a:t>+ run_with_herd(int)</a:t>
                      </a:r>
                    </a:p>
                  </a:txBody>
                  <a:tcPr/>
                </a:tc>
                <a:extLst>
                  <a:ext uri="{0D108BD9-81ED-4DB2-BD59-A6C34878D82A}">
                    <a16:rowId xmlns:a16="http://schemas.microsoft.com/office/drawing/2014/main" val="817835063"/>
                  </a:ext>
                </a:extLst>
              </a:tr>
            </a:tbl>
          </a:graphicData>
        </a:graphic>
      </p:graphicFrame>
      <p:sp>
        <p:nvSpPr>
          <p:cNvPr id="3" name="TextBox 2">
            <a:extLst>
              <a:ext uri="{FF2B5EF4-FFF2-40B4-BE49-F238E27FC236}">
                <a16:creationId xmlns:a16="http://schemas.microsoft.com/office/drawing/2014/main" id="{075823CA-69F8-1048-A7BB-D7A5AF0F4D6C}"/>
              </a:ext>
            </a:extLst>
          </p:cNvPr>
          <p:cNvSpPr txBox="1"/>
          <p:nvPr/>
        </p:nvSpPr>
        <p:spPr>
          <a:xfrm>
            <a:off x="4509062" y="1294507"/>
            <a:ext cx="2217920" cy="369332"/>
          </a:xfrm>
          <a:prstGeom prst="rect">
            <a:avLst/>
          </a:prstGeom>
          <a:noFill/>
        </p:spPr>
        <p:txBody>
          <a:bodyPr wrap="square" rtlCol="0">
            <a:spAutoFit/>
          </a:bodyPr>
          <a:lstStyle/>
          <a:p>
            <a:r>
              <a:rPr lang="en-DK" dirty="0">
                <a:solidFill>
                  <a:srgbClr val="C00000"/>
                </a:solidFill>
                <a:latin typeface="+mj-lt"/>
              </a:rPr>
              <a:t>Superclass</a:t>
            </a:r>
          </a:p>
        </p:txBody>
      </p:sp>
      <p:sp>
        <p:nvSpPr>
          <p:cNvPr id="35" name="TextBox 34">
            <a:extLst>
              <a:ext uri="{FF2B5EF4-FFF2-40B4-BE49-F238E27FC236}">
                <a16:creationId xmlns:a16="http://schemas.microsoft.com/office/drawing/2014/main" id="{359DD422-9BE5-854E-943D-C29ED93875B2}"/>
              </a:ext>
            </a:extLst>
          </p:cNvPr>
          <p:cNvSpPr txBox="1"/>
          <p:nvPr/>
        </p:nvSpPr>
        <p:spPr>
          <a:xfrm>
            <a:off x="8232237" y="3972152"/>
            <a:ext cx="2217920" cy="369332"/>
          </a:xfrm>
          <a:prstGeom prst="rect">
            <a:avLst/>
          </a:prstGeom>
          <a:noFill/>
        </p:spPr>
        <p:txBody>
          <a:bodyPr wrap="square" rtlCol="0">
            <a:spAutoFit/>
          </a:bodyPr>
          <a:lstStyle/>
          <a:p>
            <a:r>
              <a:rPr lang="en-DK" dirty="0">
                <a:solidFill>
                  <a:srgbClr val="C00000"/>
                </a:solidFill>
                <a:latin typeface="+mj-lt"/>
              </a:rPr>
              <a:t>Subclass</a:t>
            </a:r>
          </a:p>
        </p:txBody>
      </p:sp>
      <p:graphicFrame>
        <p:nvGraphicFramePr>
          <p:cNvPr id="37" name="Table 36">
            <a:extLst>
              <a:ext uri="{FF2B5EF4-FFF2-40B4-BE49-F238E27FC236}">
                <a16:creationId xmlns:a16="http://schemas.microsoft.com/office/drawing/2014/main" id="{53DB1D2D-03DF-5A41-A789-A95E904470D0}"/>
              </a:ext>
            </a:extLst>
          </p:cNvPr>
          <p:cNvGraphicFramePr>
            <a:graphicFrameLocks noGrp="1"/>
          </p:cNvGraphicFramePr>
          <p:nvPr>
            <p:extLst>
              <p:ext uri="{D42A27DB-BD31-4B8C-83A1-F6EECF244321}">
                <p14:modId xmlns:p14="http://schemas.microsoft.com/office/powerpoint/2010/main" val="2355975121"/>
              </p:ext>
            </p:extLst>
          </p:nvPr>
        </p:nvGraphicFramePr>
        <p:xfrm>
          <a:off x="3871339" y="1606393"/>
          <a:ext cx="2574556" cy="1541856"/>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192022757"/>
                    </a:ext>
                  </a:extLst>
                </a:gridCol>
              </a:tblGrid>
              <a:tr h="300609">
                <a:tc>
                  <a:txBody>
                    <a:bodyPr/>
                    <a:lstStyle/>
                    <a:p>
                      <a:pPr algn="ctr"/>
                      <a:r>
                        <a:rPr lang="en-DK" sz="1800" b="0" kern="1200" dirty="0">
                          <a:solidFill>
                            <a:schemeClr val="tx1"/>
                          </a:solidFill>
                          <a:latin typeface="+mj-lt"/>
                        </a:rPr>
                        <a:t>Animal</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588048">
                <a:tc>
                  <a:txBody>
                    <a:bodyPr/>
                    <a:lstStyle/>
                    <a:p>
                      <a:pPr marL="0" indent="0" algn="l" defTabSz="914400" rtl="0" eaLnBrk="1" latinLnBrk="0" hangingPunct="1">
                        <a:buFont typeface="System Font Regular"/>
                        <a:buNone/>
                      </a:pPr>
                      <a:r>
                        <a:rPr lang="da-DK" sz="1600" kern="1200" dirty="0">
                          <a:solidFill>
                            <a:schemeClr val="tx1"/>
                          </a:solidFill>
                          <a:latin typeface="+mj-lt"/>
                          <a:ea typeface="+mn-ea"/>
                          <a:cs typeface="+mn-cs"/>
                        </a:rPr>
                        <a:t>+ age</a:t>
                      </a:r>
                      <a:r>
                        <a:rPr lang="en-DK" sz="1600" kern="1200" dirty="0">
                          <a:solidFill>
                            <a:schemeClr val="tx1"/>
                          </a:solidFill>
                          <a:latin typeface="+mj-lt"/>
                          <a:ea typeface="+mn-ea"/>
                          <a:cs typeface="+mn-cs"/>
                        </a:rPr>
                        <a:t>: int</a:t>
                      </a:r>
                    </a:p>
                    <a:p>
                      <a:pPr marL="0" indent="0" algn="l" defTabSz="914400" rtl="0" eaLnBrk="1" latinLnBrk="0" hangingPunct="1">
                        <a:buFont typeface="System Font Regular"/>
                        <a:buNone/>
                      </a:pPr>
                      <a:r>
                        <a:rPr lang="en-DK" sz="1600" kern="1200" dirty="0">
                          <a:solidFill>
                            <a:schemeClr val="tx1"/>
                          </a:solidFill>
                          <a:latin typeface="+mj-lt"/>
                          <a:ea typeface="+mn-ea"/>
                          <a:cs typeface="+mn-cs"/>
                        </a:rPr>
                        <a:t>+ sex: string</a:t>
                      </a:r>
                      <a:endParaRPr lang="da-DK" sz="1600" kern="1200" dirty="0">
                        <a:solidFill>
                          <a:schemeClr val="tx1"/>
                        </a:solidFill>
                        <a:latin typeface="+mj-lt"/>
                        <a:ea typeface="+mn-ea"/>
                        <a:cs typeface="+mn-cs"/>
                      </a:endParaRPr>
                    </a:p>
                  </a:txBody>
                  <a:tcPr>
                    <a:solidFill>
                      <a:schemeClr val="bg1"/>
                    </a:solidFill>
                  </a:tcPr>
                </a:tc>
                <a:extLst>
                  <a:ext uri="{0D108BD9-81ED-4DB2-BD59-A6C34878D82A}">
                    <a16:rowId xmlns:a16="http://schemas.microsoft.com/office/drawing/2014/main" val="1716242519"/>
                  </a:ext>
                </a:extLst>
              </a:tr>
              <a:tr h="588048">
                <a:tc>
                  <a:txBody>
                    <a:bodyPr/>
                    <a:lstStyle/>
                    <a:p>
                      <a:pPr marL="0" algn="l" defTabSz="914400" rtl="0" eaLnBrk="1" latinLnBrk="0" hangingPunct="1"/>
                      <a:r>
                        <a:rPr lang="en-DK" sz="1600" kern="1200" dirty="0">
                          <a:solidFill>
                            <a:schemeClr val="tx1"/>
                          </a:solidFill>
                          <a:latin typeface="+mj-lt"/>
                          <a:ea typeface="+mn-ea"/>
                          <a:cs typeface="+mn-cs"/>
                        </a:rPr>
                        <a:t>+ eat( )</a:t>
                      </a:r>
                    </a:p>
                  </a:txBody>
                  <a:tcPr>
                    <a:solidFill>
                      <a:schemeClr val="bg1"/>
                    </a:solidFill>
                  </a:tcPr>
                </a:tc>
                <a:extLst>
                  <a:ext uri="{0D108BD9-81ED-4DB2-BD59-A6C34878D82A}">
                    <a16:rowId xmlns:a16="http://schemas.microsoft.com/office/drawing/2014/main" val="3172164522"/>
                  </a:ext>
                </a:extLst>
              </a:tr>
            </a:tbl>
          </a:graphicData>
        </a:graphic>
      </p:graphicFrame>
    </p:spTree>
    <p:extLst>
      <p:ext uri="{BB962C8B-B14F-4D97-AF65-F5344CB8AC3E}">
        <p14:creationId xmlns:p14="http://schemas.microsoft.com/office/powerpoint/2010/main" val="3576159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4" grpId="0"/>
      <p:bldP spid="25" grpId="0"/>
      <p:bldP spid="26" grpId="0" animBg="1"/>
      <p:bldP spid="27" grpId="0" animBg="1"/>
      <p:bldP spid="28" grpId="0"/>
      <p:bldP spid="29" grpId="0"/>
      <p:bldP spid="30" grpId="0" animBg="1"/>
      <p:bldP spid="31" grpId="0"/>
      <p:bldP spid="32" grpId="0" animBg="1"/>
      <p:bldP spid="3" grpId="0"/>
      <p:bldP spid="3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6F3BB-9896-A54E-A4C6-6EA7B25115EE}"/>
              </a:ext>
            </a:extLst>
          </p:cNvPr>
          <p:cNvSpPr>
            <a:spLocks noGrp="1"/>
          </p:cNvSpPr>
          <p:nvPr>
            <p:ph type="title"/>
          </p:nvPr>
        </p:nvSpPr>
        <p:spPr>
          <a:xfrm>
            <a:off x="6731205" y="1838515"/>
            <a:ext cx="4069623" cy="2807481"/>
          </a:xfrm>
        </p:spPr>
        <p:txBody>
          <a:bodyPr vert="horz" lIns="91440" tIns="45720" rIns="91440" bIns="45720" rtlCol="0" anchor="ctr">
            <a:normAutofit/>
          </a:bodyPr>
          <a:lstStyle/>
          <a:p>
            <a:pPr algn="r"/>
            <a:r>
              <a:rPr lang="en-US" dirty="0" err="1"/>
              <a:t>Mulitple</a:t>
            </a:r>
            <a:r>
              <a:rPr lang="en-US" dirty="0"/>
              <a:t> Inheritance</a:t>
            </a:r>
          </a:p>
        </p:txBody>
      </p:sp>
      <p:cxnSp>
        <p:nvCxnSpPr>
          <p:cNvPr id="13" name="Straight Connector 12">
            <a:extLst>
              <a:ext uri="{FF2B5EF4-FFF2-40B4-BE49-F238E27FC236}">
                <a16:creationId xmlns:a16="http://schemas.microsoft.com/office/drawing/2014/main" id="{9CA98CE3-81A7-4FFE-A047-9AA65998D8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315200" y="1733549"/>
            <a:ext cx="0" cy="3390901"/>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6" name="Table 15">
            <a:extLst>
              <a:ext uri="{FF2B5EF4-FFF2-40B4-BE49-F238E27FC236}">
                <a16:creationId xmlns:a16="http://schemas.microsoft.com/office/drawing/2014/main" id="{BEFF2B96-EED1-9442-86F9-7760690EDAFF}"/>
              </a:ext>
            </a:extLst>
          </p:cNvPr>
          <p:cNvGraphicFramePr>
            <a:graphicFrameLocks noGrp="1"/>
          </p:cNvGraphicFramePr>
          <p:nvPr>
            <p:extLst>
              <p:ext uri="{D42A27DB-BD31-4B8C-83A1-F6EECF244321}">
                <p14:modId xmlns:p14="http://schemas.microsoft.com/office/powerpoint/2010/main" val="2072919173"/>
              </p:ext>
            </p:extLst>
          </p:nvPr>
        </p:nvGraphicFramePr>
        <p:xfrm>
          <a:off x="3051313" y="5238968"/>
          <a:ext cx="2383426" cy="1107440"/>
        </p:xfrm>
        <a:graphic>
          <a:graphicData uri="http://schemas.openxmlformats.org/drawingml/2006/table">
            <a:tbl>
              <a:tblPr firstRow="1" bandRow="1">
                <a:tableStyleId>{5940675A-B579-460E-94D1-54222C63F5DA}</a:tableStyleId>
              </a:tblPr>
              <a:tblGrid>
                <a:gridCol w="2383426">
                  <a:extLst>
                    <a:ext uri="{9D8B030D-6E8A-4147-A177-3AD203B41FA5}">
                      <a16:colId xmlns:a16="http://schemas.microsoft.com/office/drawing/2014/main" val="2840816965"/>
                    </a:ext>
                  </a:extLst>
                </a:gridCol>
              </a:tblGrid>
              <a:tr h="135643">
                <a:tc>
                  <a:txBody>
                    <a:bodyPr/>
                    <a:lstStyle/>
                    <a:p>
                      <a:pPr algn="ctr"/>
                      <a:r>
                        <a:rPr lang="en-DK" sz="1800" b="0" kern="1200" dirty="0">
                          <a:solidFill>
                            <a:schemeClr val="tx1"/>
                          </a:solidFill>
                          <a:latin typeface="+mj-lt"/>
                        </a:rPr>
                        <a:t>Shark</a:t>
                      </a:r>
                      <a:endParaRPr lang="en-DK" b="0" dirty="0">
                        <a:solidFill>
                          <a:schemeClr val="tx1"/>
                        </a:solidFill>
                        <a:latin typeface="+mj-lt"/>
                      </a:endParaRPr>
                    </a:p>
                  </a:txBody>
                  <a:tcPr/>
                </a:tc>
                <a:extLst>
                  <a:ext uri="{0D108BD9-81ED-4DB2-BD59-A6C34878D82A}">
                    <a16:rowId xmlns:a16="http://schemas.microsoft.com/office/drawing/2014/main" val="196599417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DK" sz="1800" kern="1200" dirty="0">
                        <a:solidFill>
                          <a:schemeClr val="tx1"/>
                        </a:solidFill>
                        <a:latin typeface="+mj-lt"/>
                        <a:ea typeface="+mn-ea"/>
                        <a:cs typeface="+mn-cs"/>
                      </a:endParaRPr>
                    </a:p>
                  </a:txBody>
                  <a:tcPr/>
                </a:tc>
                <a:extLst>
                  <a:ext uri="{0D108BD9-81ED-4DB2-BD59-A6C34878D82A}">
                    <a16:rowId xmlns:a16="http://schemas.microsoft.com/office/drawing/2014/main" val="778022214"/>
                  </a:ext>
                </a:extLst>
              </a:tr>
              <a:tr h="370840">
                <a:tc>
                  <a:txBody>
                    <a:bodyPr/>
                    <a:lstStyle/>
                    <a:p>
                      <a:pPr algn="l"/>
                      <a:r>
                        <a:rPr lang="en-DK" dirty="0">
                          <a:latin typeface="+mj-lt"/>
                        </a:rPr>
                        <a:t>+ eat_surfer()</a:t>
                      </a:r>
                    </a:p>
                  </a:txBody>
                  <a:tcPr/>
                </a:tc>
                <a:extLst>
                  <a:ext uri="{0D108BD9-81ED-4DB2-BD59-A6C34878D82A}">
                    <a16:rowId xmlns:a16="http://schemas.microsoft.com/office/drawing/2014/main" val="817835063"/>
                  </a:ext>
                </a:extLst>
              </a:tr>
            </a:tbl>
          </a:graphicData>
        </a:graphic>
      </p:graphicFrame>
      <p:graphicFrame>
        <p:nvGraphicFramePr>
          <p:cNvPr id="22" name="Table 21">
            <a:extLst>
              <a:ext uri="{FF2B5EF4-FFF2-40B4-BE49-F238E27FC236}">
                <a16:creationId xmlns:a16="http://schemas.microsoft.com/office/drawing/2014/main" id="{F1E52536-324D-7C46-AFF4-6A513C1EACDB}"/>
              </a:ext>
            </a:extLst>
          </p:cNvPr>
          <p:cNvGraphicFramePr>
            <a:graphicFrameLocks noGrp="1"/>
          </p:cNvGraphicFramePr>
          <p:nvPr>
            <p:extLst>
              <p:ext uri="{D42A27DB-BD31-4B8C-83A1-F6EECF244321}">
                <p14:modId xmlns:p14="http://schemas.microsoft.com/office/powerpoint/2010/main" val="4080583891"/>
              </p:ext>
            </p:extLst>
          </p:nvPr>
        </p:nvGraphicFramePr>
        <p:xfrm>
          <a:off x="2955748" y="3367566"/>
          <a:ext cx="2574556" cy="1107440"/>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135643">
                <a:tc>
                  <a:txBody>
                    <a:bodyPr/>
                    <a:lstStyle/>
                    <a:p>
                      <a:pPr algn="ctr"/>
                      <a:r>
                        <a:rPr lang="en-DK" sz="1800" b="0" kern="1200" dirty="0">
                          <a:solidFill>
                            <a:schemeClr val="tx1"/>
                          </a:solidFill>
                          <a:latin typeface="+mj-lt"/>
                        </a:rPr>
                        <a:t>Fish</a:t>
                      </a:r>
                      <a:endParaRPr lang="en-DK" b="0" dirty="0">
                        <a:solidFill>
                          <a:schemeClr val="tx1"/>
                        </a:solidFill>
                        <a:latin typeface="+mj-lt"/>
                      </a:endParaRPr>
                    </a:p>
                  </a:txBody>
                  <a:tcPr/>
                </a:tc>
                <a:extLst>
                  <a:ext uri="{0D108BD9-81ED-4DB2-BD59-A6C34878D82A}">
                    <a16:rowId xmlns:a16="http://schemas.microsoft.com/office/drawing/2014/main" val="1965994176"/>
                  </a:ext>
                </a:extLst>
              </a:tr>
              <a:tr h="370840">
                <a:tc>
                  <a:txBody>
                    <a:bodyPr/>
                    <a:lstStyle/>
                    <a:p>
                      <a:pPr algn="l"/>
                      <a:r>
                        <a:rPr lang="en-GB" dirty="0">
                          <a:latin typeface="+mj-lt"/>
                        </a:rPr>
                        <a:t>+ </a:t>
                      </a:r>
                      <a:r>
                        <a:rPr lang="da-DK" dirty="0">
                          <a:latin typeface="+mj-lt"/>
                        </a:rPr>
                        <a:t>size: double</a:t>
                      </a:r>
                      <a:endParaRPr lang="en-DK" dirty="0">
                        <a:latin typeface="+mj-lt"/>
                      </a:endParaRPr>
                    </a:p>
                  </a:txBody>
                  <a:tcPr/>
                </a:tc>
                <a:extLst>
                  <a:ext uri="{0D108BD9-81ED-4DB2-BD59-A6C34878D82A}">
                    <a16:rowId xmlns:a16="http://schemas.microsoft.com/office/drawing/2014/main" val="778022214"/>
                  </a:ext>
                </a:extLst>
              </a:tr>
              <a:tr h="370840">
                <a:tc>
                  <a:txBody>
                    <a:bodyPr/>
                    <a:lstStyle/>
                    <a:p>
                      <a:pPr algn="l"/>
                      <a:r>
                        <a:rPr lang="en-DK" dirty="0">
                          <a:latin typeface="+mj-lt"/>
                        </a:rPr>
                        <a:t>+ swim( )</a:t>
                      </a:r>
                    </a:p>
                  </a:txBody>
                  <a:tcPr/>
                </a:tc>
                <a:extLst>
                  <a:ext uri="{0D108BD9-81ED-4DB2-BD59-A6C34878D82A}">
                    <a16:rowId xmlns:a16="http://schemas.microsoft.com/office/drawing/2014/main" val="817835063"/>
                  </a:ext>
                </a:extLst>
              </a:tr>
            </a:tbl>
          </a:graphicData>
        </a:graphic>
      </p:graphicFrame>
      <p:sp>
        <p:nvSpPr>
          <p:cNvPr id="26" name="Triangle 25">
            <a:extLst>
              <a:ext uri="{FF2B5EF4-FFF2-40B4-BE49-F238E27FC236}">
                <a16:creationId xmlns:a16="http://schemas.microsoft.com/office/drawing/2014/main" id="{F6409AF6-D2EA-654B-85AD-19BEF2B0FAF9}"/>
              </a:ext>
            </a:extLst>
          </p:cNvPr>
          <p:cNvSpPr/>
          <p:nvPr/>
        </p:nvSpPr>
        <p:spPr>
          <a:xfrm>
            <a:off x="4128843" y="2654948"/>
            <a:ext cx="228365" cy="23929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cxnSp>
        <p:nvCxnSpPr>
          <p:cNvPr id="27" name="Straight Connector 26">
            <a:extLst>
              <a:ext uri="{FF2B5EF4-FFF2-40B4-BE49-F238E27FC236}">
                <a16:creationId xmlns:a16="http://schemas.microsoft.com/office/drawing/2014/main" id="{E1AC974C-FEFD-0246-A344-D3794249583E}"/>
              </a:ext>
            </a:extLst>
          </p:cNvPr>
          <p:cNvCxnSpPr>
            <a:cxnSpLocks/>
            <a:stCxn id="26" idx="3"/>
          </p:cNvCxnSpPr>
          <p:nvPr/>
        </p:nvCxnSpPr>
        <p:spPr>
          <a:xfrm>
            <a:off x="4243026" y="2894240"/>
            <a:ext cx="0" cy="47332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riangle 27">
            <a:extLst>
              <a:ext uri="{FF2B5EF4-FFF2-40B4-BE49-F238E27FC236}">
                <a16:creationId xmlns:a16="http://schemas.microsoft.com/office/drawing/2014/main" id="{79B85050-D2CC-354C-ADE0-E72FBDE77E6B}"/>
              </a:ext>
            </a:extLst>
          </p:cNvPr>
          <p:cNvSpPr/>
          <p:nvPr/>
        </p:nvSpPr>
        <p:spPr>
          <a:xfrm>
            <a:off x="4128843" y="4526350"/>
            <a:ext cx="228365" cy="23929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29" name="Straight Connector 28">
            <a:extLst>
              <a:ext uri="{FF2B5EF4-FFF2-40B4-BE49-F238E27FC236}">
                <a16:creationId xmlns:a16="http://schemas.microsoft.com/office/drawing/2014/main" id="{7C4E53DC-E141-F24A-AC8C-242F61E86700}"/>
              </a:ext>
            </a:extLst>
          </p:cNvPr>
          <p:cNvCxnSpPr>
            <a:cxnSpLocks/>
            <a:stCxn id="28" idx="3"/>
          </p:cNvCxnSpPr>
          <p:nvPr/>
        </p:nvCxnSpPr>
        <p:spPr>
          <a:xfrm>
            <a:off x="4243026" y="4765642"/>
            <a:ext cx="0" cy="47332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30" name="Picture 29" descr="Shape&#10;&#10;Description automatically generated with medium confidence">
            <a:extLst>
              <a:ext uri="{FF2B5EF4-FFF2-40B4-BE49-F238E27FC236}">
                <a16:creationId xmlns:a16="http://schemas.microsoft.com/office/drawing/2014/main" id="{638014DE-478E-8947-8538-3E1B753C4CE6}"/>
              </a:ext>
            </a:extLst>
          </p:cNvPr>
          <p:cNvPicPr>
            <a:picLocks noChangeAspect="1"/>
          </p:cNvPicPr>
          <p:nvPr/>
        </p:nvPicPr>
        <p:blipFill>
          <a:blip r:embed="rId3"/>
          <a:stretch>
            <a:fillRect/>
          </a:stretch>
        </p:blipFill>
        <p:spPr>
          <a:xfrm>
            <a:off x="9421927" y="6274715"/>
            <a:ext cx="2136660" cy="447601"/>
          </a:xfrm>
          <a:prstGeom prst="rect">
            <a:avLst/>
          </a:prstGeom>
        </p:spPr>
      </p:pic>
      <p:graphicFrame>
        <p:nvGraphicFramePr>
          <p:cNvPr id="15" name="Table 14">
            <a:extLst>
              <a:ext uri="{FF2B5EF4-FFF2-40B4-BE49-F238E27FC236}">
                <a16:creationId xmlns:a16="http://schemas.microsoft.com/office/drawing/2014/main" id="{CABF1BBF-892E-F047-ADDE-F49514340ADE}"/>
              </a:ext>
            </a:extLst>
          </p:cNvPr>
          <p:cNvGraphicFramePr>
            <a:graphicFrameLocks noGrp="1"/>
          </p:cNvGraphicFramePr>
          <p:nvPr>
            <p:extLst>
              <p:ext uri="{D42A27DB-BD31-4B8C-83A1-F6EECF244321}">
                <p14:modId xmlns:p14="http://schemas.microsoft.com/office/powerpoint/2010/main" val="3076943991"/>
              </p:ext>
            </p:extLst>
          </p:nvPr>
        </p:nvGraphicFramePr>
        <p:xfrm>
          <a:off x="2969651" y="1097109"/>
          <a:ext cx="2574556" cy="1541856"/>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192022757"/>
                    </a:ext>
                  </a:extLst>
                </a:gridCol>
              </a:tblGrid>
              <a:tr h="300609">
                <a:tc>
                  <a:txBody>
                    <a:bodyPr/>
                    <a:lstStyle/>
                    <a:p>
                      <a:pPr algn="ctr"/>
                      <a:r>
                        <a:rPr lang="en-DK" sz="1800" b="0" kern="1200" dirty="0">
                          <a:solidFill>
                            <a:schemeClr val="tx1"/>
                          </a:solidFill>
                          <a:latin typeface="+mj-lt"/>
                        </a:rPr>
                        <a:t>Animal</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588048">
                <a:tc>
                  <a:txBody>
                    <a:bodyPr/>
                    <a:lstStyle/>
                    <a:p>
                      <a:pPr marL="0" indent="0" algn="l" defTabSz="914400" rtl="0" eaLnBrk="1" latinLnBrk="0" hangingPunct="1">
                        <a:buFont typeface="System Font Regular"/>
                        <a:buNone/>
                      </a:pPr>
                      <a:r>
                        <a:rPr lang="da-DK" sz="1600" kern="1200" dirty="0">
                          <a:solidFill>
                            <a:schemeClr val="tx1"/>
                          </a:solidFill>
                          <a:latin typeface="+mj-lt"/>
                          <a:ea typeface="+mn-ea"/>
                          <a:cs typeface="+mn-cs"/>
                        </a:rPr>
                        <a:t>+ age</a:t>
                      </a:r>
                      <a:r>
                        <a:rPr lang="en-DK" sz="1600" kern="1200" dirty="0">
                          <a:solidFill>
                            <a:schemeClr val="tx1"/>
                          </a:solidFill>
                          <a:latin typeface="+mj-lt"/>
                          <a:ea typeface="+mn-ea"/>
                          <a:cs typeface="+mn-cs"/>
                        </a:rPr>
                        <a:t>: int</a:t>
                      </a:r>
                    </a:p>
                    <a:p>
                      <a:pPr marL="0" indent="0" algn="l" defTabSz="914400" rtl="0" eaLnBrk="1" latinLnBrk="0" hangingPunct="1">
                        <a:buFont typeface="System Font Regular"/>
                        <a:buNone/>
                      </a:pPr>
                      <a:r>
                        <a:rPr lang="en-DK" sz="1600" kern="1200" dirty="0">
                          <a:solidFill>
                            <a:schemeClr val="tx1"/>
                          </a:solidFill>
                          <a:latin typeface="+mj-lt"/>
                          <a:ea typeface="+mn-ea"/>
                          <a:cs typeface="+mn-cs"/>
                        </a:rPr>
                        <a:t>+ sex: string</a:t>
                      </a:r>
                      <a:endParaRPr lang="da-DK" sz="1600" kern="1200" dirty="0">
                        <a:solidFill>
                          <a:schemeClr val="tx1"/>
                        </a:solidFill>
                        <a:latin typeface="+mj-lt"/>
                        <a:ea typeface="+mn-ea"/>
                        <a:cs typeface="+mn-cs"/>
                      </a:endParaRPr>
                    </a:p>
                  </a:txBody>
                  <a:tcPr>
                    <a:solidFill>
                      <a:schemeClr val="bg1"/>
                    </a:solidFill>
                  </a:tcPr>
                </a:tc>
                <a:extLst>
                  <a:ext uri="{0D108BD9-81ED-4DB2-BD59-A6C34878D82A}">
                    <a16:rowId xmlns:a16="http://schemas.microsoft.com/office/drawing/2014/main" val="1716242519"/>
                  </a:ext>
                </a:extLst>
              </a:tr>
              <a:tr h="588048">
                <a:tc>
                  <a:txBody>
                    <a:bodyPr/>
                    <a:lstStyle/>
                    <a:p>
                      <a:pPr marL="0" algn="l" defTabSz="914400" rtl="0" eaLnBrk="1" latinLnBrk="0" hangingPunct="1"/>
                      <a:r>
                        <a:rPr lang="en-DK" sz="1600" kern="1200" dirty="0">
                          <a:solidFill>
                            <a:schemeClr val="tx1"/>
                          </a:solidFill>
                          <a:latin typeface="+mj-lt"/>
                          <a:ea typeface="+mn-ea"/>
                          <a:cs typeface="+mn-cs"/>
                        </a:rPr>
                        <a:t>+ eat( )</a:t>
                      </a:r>
                    </a:p>
                  </a:txBody>
                  <a:tcPr>
                    <a:solidFill>
                      <a:schemeClr val="bg1"/>
                    </a:solidFill>
                  </a:tcPr>
                </a:tc>
                <a:extLst>
                  <a:ext uri="{0D108BD9-81ED-4DB2-BD59-A6C34878D82A}">
                    <a16:rowId xmlns:a16="http://schemas.microsoft.com/office/drawing/2014/main" val="3172164522"/>
                  </a:ext>
                </a:extLst>
              </a:tr>
            </a:tbl>
          </a:graphicData>
        </a:graphic>
      </p:graphicFrame>
    </p:spTree>
    <p:extLst>
      <p:ext uri="{BB962C8B-B14F-4D97-AF65-F5344CB8AC3E}">
        <p14:creationId xmlns:p14="http://schemas.microsoft.com/office/powerpoint/2010/main" val="2457238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4B4E2-5A0F-2E43-81BD-B8043BD44A15}"/>
              </a:ext>
            </a:extLst>
          </p:cNvPr>
          <p:cNvSpPr>
            <a:spLocks noGrp="1"/>
          </p:cNvSpPr>
          <p:nvPr>
            <p:ph type="title"/>
          </p:nvPr>
        </p:nvSpPr>
        <p:spPr/>
        <p:txBody>
          <a:bodyPr/>
          <a:lstStyle/>
          <a:p>
            <a:r>
              <a:rPr lang="en-DK" dirty="0"/>
              <a:t>Inheritance </a:t>
            </a:r>
            <a:r>
              <a:rPr lang="en-DK" sz="3200" dirty="0"/>
              <a:t>– </a:t>
            </a:r>
            <a:r>
              <a:rPr lang="en-GB" sz="3200" dirty="0"/>
              <a:t>”is a” relationships! </a:t>
            </a:r>
            <a:endParaRPr lang="en-DK" dirty="0"/>
          </a:p>
        </p:txBody>
      </p:sp>
      <p:graphicFrame>
        <p:nvGraphicFramePr>
          <p:cNvPr id="6" name="Table 7">
            <a:extLst>
              <a:ext uri="{FF2B5EF4-FFF2-40B4-BE49-F238E27FC236}">
                <a16:creationId xmlns:a16="http://schemas.microsoft.com/office/drawing/2014/main" id="{FAB527A3-2E69-A143-B933-5D12147FA613}"/>
              </a:ext>
            </a:extLst>
          </p:cNvPr>
          <p:cNvGraphicFramePr>
            <a:graphicFrameLocks noGrp="1"/>
          </p:cNvGraphicFramePr>
          <p:nvPr>
            <p:extLst>
              <p:ext uri="{D42A27DB-BD31-4B8C-83A1-F6EECF244321}">
                <p14:modId xmlns:p14="http://schemas.microsoft.com/office/powerpoint/2010/main" val="468303502"/>
              </p:ext>
            </p:extLst>
          </p:nvPr>
        </p:nvGraphicFramePr>
        <p:xfrm>
          <a:off x="2379345" y="2153363"/>
          <a:ext cx="2574556" cy="1248247"/>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0">
                <a:tc>
                  <a:txBody>
                    <a:bodyPr/>
                    <a:lstStyle/>
                    <a:p>
                      <a:pPr algn="ctr"/>
                      <a:r>
                        <a:rPr lang="en-DK" sz="1800" b="1" kern="1200" dirty="0">
                          <a:solidFill>
                            <a:schemeClr val="tx1"/>
                          </a:solidFill>
                          <a:latin typeface="+mj-lt"/>
                        </a:rPr>
                        <a:t>Superclass</a:t>
                      </a:r>
                      <a:endParaRPr lang="en-DK" dirty="0">
                        <a:solidFill>
                          <a:schemeClr val="tx1"/>
                        </a:solidFill>
                        <a:latin typeface="+mj-lt"/>
                      </a:endParaRPr>
                    </a:p>
                  </a:txBody>
                  <a:tcPr/>
                </a:tc>
                <a:extLst>
                  <a:ext uri="{0D108BD9-81ED-4DB2-BD59-A6C34878D82A}">
                    <a16:rowId xmlns:a16="http://schemas.microsoft.com/office/drawing/2014/main" val="1965994176"/>
                  </a:ext>
                </a:extLst>
              </a:tr>
              <a:tr h="451166">
                <a:tc>
                  <a:txBody>
                    <a:bodyPr/>
                    <a:lstStyle/>
                    <a:p>
                      <a:pPr algn="l"/>
                      <a:r>
                        <a:rPr lang="en-GB" dirty="0">
                          <a:latin typeface="+mj-lt"/>
                        </a:rPr>
                        <a:t>+ </a:t>
                      </a:r>
                      <a:r>
                        <a:rPr lang="da-DK" dirty="0" err="1">
                          <a:latin typeface="+mj-lt"/>
                        </a:rPr>
                        <a:t>attributes</a:t>
                      </a:r>
                      <a:endParaRPr lang="en-DK" dirty="0">
                        <a:latin typeface="+mj-lt"/>
                      </a:endParaRPr>
                    </a:p>
                  </a:txBody>
                  <a:tcPr/>
                </a:tc>
                <a:extLst>
                  <a:ext uri="{0D108BD9-81ED-4DB2-BD59-A6C34878D82A}">
                    <a16:rowId xmlns:a16="http://schemas.microsoft.com/office/drawing/2014/main" val="778022214"/>
                  </a:ext>
                </a:extLst>
              </a:tr>
              <a:tr h="431321">
                <a:tc>
                  <a:txBody>
                    <a:bodyPr/>
                    <a:lstStyle/>
                    <a:p>
                      <a:pPr algn="l"/>
                      <a:r>
                        <a:rPr lang="en-DK" dirty="0">
                          <a:latin typeface="+mj-lt"/>
                        </a:rPr>
                        <a:t>+ methods</a:t>
                      </a:r>
                    </a:p>
                  </a:txBody>
                  <a:tcPr/>
                </a:tc>
                <a:extLst>
                  <a:ext uri="{0D108BD9-81ED-4DB2-BD59-A6C34878D82A}">
                    <a16:rowId xmlns:a16="http://schemas.microsoft.com/office/drawing/2014/main" val="817835063"/>
                  </a:ext>
                </a:extLst>
              </a:tr>
            </a:tbl>
          </a:graphicData>
        </a:graphic>
      </p:graphicFrame>
      <p:graphicFrame>
        <p:nvGraphicFramePr>
          <p:cNvPr id="7" name="Table 7">
            <a:extLst>
              <a:ext uri="{FF2B5EF4-FFF2-40B4-BE49-F238E27FC236}">
                <a16:creationId xmlns:a16="http://schemas.microsoft.com/office/drawing/2014/main" id="{9C4BD7CA-6AFF-C742-826E-C6811478DF56}"/>
              </a:ext>
            </a:extLst>
          </p:cNvPr>
          <p:cNvGraphicFramePr>
            <a:graphicFrameLocks noGrp="1"/>
          </p:cNvGraphicFramePr>
          <p:nvPr>
            <p:extLst>
              <p:ext uri="{D42A27DB-BD31-4B8C-83A1-F6EECF244321}">
                <p14:modId xmlns:p14="http://schemas.microsoft.com/office/powerpoint/2010/main" val="142266925"/>
              </p:ext>
            </p:extLst>
          </p:nvPr>
        </p:nvGraphicFramePr>
        <p:xfrm>
          <a:off x="2379345" y="4510095"/>
          <a:ext cx="2574556" cy="1248247"/>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0">
                <a:tc>
                  <a:txBody>
                    <a:bodyPr/>
                    <a:lstStyle/>
                    <a:p>
                      <a:pPr algn="ctr"/>
                      <a:r>
                        <a:rPr lang="en-DK" sz="1800" b="1" kern="1200" dirty="0">
                          <a:solidFill>
                            <a:schemeClr val="tx1"/>
                          </a:solidFill>
                          <a:latin typeface="+mj-lt"/>
                        </a:rPr>
                        <a:t>Subclass</a:t>
                      </a:r>
                      <a:endParaRPr lang="en-DK" dirty="0">
                        <a:solidFill>
                          <a:schemeClr val="tx1"/>
                        </a:solidFill>
                        <a:latin typeface="+mj-lt"/>
                      </a:endParaRPr>
                    </a:p>
                  </a:txBody>
                  <a:tcPr/>
                </a:tc>
                <a:extLst>
                  <a:ext uri="{0D108BD9-81ED-4DB2-BD59-A6C34878D82A}">
                    <a16:rowId xmlns:a16="http://schemas.microsoft.com/office/drawing/2014/main" val="1965994176"/>
                  </a:ext>
                </a:extLst>
              </a:tr>
              <a:tr h="451166">
                <a:tc>
                  <a:txBody>
                    <a:bodyPr/>
                    <a:lstStyle/>
                    <a:p>
                      <a:pPr algn="l"/>
                      <a:r>
                        <a:rPr lang="en-GB" dirty="0">
                          <a:latin typeface="+mj-lt"/>
                        </a:rPr>
                        <a:t>+ </a:t>
                      </a:r>
                      <a:r>
                        <a:rPr lang="da-DK" dirty="0" err="1">
                          <a:latin typeface="+mj-lt"/>
                        </a:rPr>
                        <a:t>attributes</a:t>
                      </a:r>
                      <a:endParaRPr lang="en-DK" dirty="0">
                        <a:latin typeface="+mj-lt"/>
                      </a:endParaRPr>
                    </a:p>
                  </a:txBody>
                  <a:tcPr/>
                </a:tc>
                <a:extLst>
                  <a:ext uri="{0D108BD9-81ED-4DB2-BD59-A6C34878D82A}">
                    <a16:rowId xmlns:a16="http://schemas.microsoft.com/office/drawing/2014/main" val="778022214"/>
                  </a:ext>
                </a:extLst>
              </a:tr>
              <a:tr h="431321">
                <a:tc>
                  <a:txBody>
                    <a:bodyPr/>
                    <a:lstStyle/>
                    <a:p>
                      <a:pPr algn="l"/>
                      <a:r>
                        <a:rPr lang="en-DK" dirty="0">
                          <a:latin typeface="+mj-lt"/>
                        </a:rPr>
                        <a:t>+ methods</a:t>
                      </a:r>
                    </a:p>
                  </a:txBody>
                  <a:tcPr/>
                </a:tc>
                <a:extLst>
                  <a:ext uri="{0D108BD9-81ED-4DB2-BD59-A6C34878D82A}">
                    <a16:rowId xmlns:a16="http://schemas.microsoft.com/office/drawing/2014/main" val="817835063"/>
                  </a:ext>
                </a:extLst>
              </a:tr>
            </a:tbl>
          </a:graphicData>
        </a:graphic>
      </p:graphicFrame>
      <p:sp>
        <p:nvSpPr>
          <p:cNvPr id="8" name="Triangle 7">
            <a:extLst>
              <a:ext uri="{FF2B5EF4-FFF2-40B4-BE49-F238E27FC236}">
                <a16:creationId xmlns:a16="http://schemas.microsoft.com/office/drawing/2014/main" id="{234B9396-6A72-A744-8017-7FA43743EC5D}"/>
              </a:ext>
            </a:extLst>
          </p:cNvPr>
          <p:cNvSpPr/>
          <p:nvPr/>
        </p:nvSpPr>
        <p:spPr>
          <a:xfrm>
            <a:off x="3552440" y="3404747"/>
            <a:ext cx="228365" cy="23929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9" name="Straight Connector 8">
            <a:extLst>
              <a:ext uri="{FF2B5EF4-FFF2-40B4-BE49-F238E27FC236}">
                <a16:creationId xmlns:a16="http://schemas.microsoft.com/office/drawing/2014/main" id="{7B587C7A-918B-0A42-8FB6-0B64A60AF8A0}"/>
              </a:ext>
            </a:extLst>
          </p:cNvPr>
          <p:cNvCxnSpPr>
            <a:cxnSpLocks/>
            <a:stCxn id="8" idx="3"/>
            <a:endCxn id="7" idx="0"/>
          </p:cNvCxnSpPr>
          <p:nvPr/>
        </p:nvCxnSpPr>
        <p:spPr>
          <a:xfrm>
            <a:off x="3666623" y="3644039"/>
            <a:ext cx="0" cy="8660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E21235C-72B2-B448-A2AF-48068E708E0D}"/>
              </a:ext>
            </a:extLst>
          </p:cNvPr>
          <p:cNvSpPr txBox="1"/>
          <p:nvPr/>
        </p:nvSpPr>
        <p:spPr>
          <a:xfrm>
            <a:off x="6426095" y="3429000"/>
            <a:ext cx="4828055" cy="1569660"/>
          </a:xfrm>
          <a:prstGeom prst="rect">
            <a:avLst/>
          </a:prstGeom>
          <a:noFill/>
        </p:spPr>
        <p:txBody>
          <a:bodyPr wrap="square" rtlCol="0">
            <a:spAutoFit/>
          </a:bodyPr>
          <a:lstStyle/>
          <a:p>
            <a:r>
              <a:rPr lang="en-GB" sz="2400" b="1" dirty="0" err="1">
                <a:latin typeface="+mj-lt"/>
              </a:rPr>
              <a:t>Liskov’s</a:t>
            </a:r>
            <a:r>
              <a:rPr lang="en-GB" sz="2400" b="1" dirty="0">
                <a:latin typeface="+mj-lt"/>
              </a:rPr>
              <a:t> Substitution Principle:</a:t>
            </a:r>
          </a:p>
          <a:p>
            <a:r>
              <a:rPr lang="en-DK" sz="2400" i="1" dirty="0"/>
              <a:t>“You can use an instance of an object of a subclass whenever an object of the superclass is exptected"</a:t>
            </a:r>
          </a:p>
        </p:txBody>
      </p:sp>
      <p:sp>
        <p:nvSpPr>
          <p:cNvPr id="13" name="TextBox 12">
            <a:extLst>
              <a:ext uri="{FF2B5EF4-FFF2-40B4-BE49-F238E27FC236}">
                <a16:creationId xmlns:a16="http://schemas.microsoft.com/office/drawing/2014/main" id="{082ABC3D-E473-594D-AB64-A5CD8A74616A}"/>
              </a:ext>
            </a:extLst>
          </p:cNvPr>
          <p:cNvSpPr txBox="1"/>
          <p:nvPr/>
        </p:nvSpPr>
        <p:spPr>
          <a:xfrm rot="16200000">
            <a:off x="1329589" y="2358069"/>
            <a:ext cx="1772529" cy="369332"/>
          </a:xfrm>
          <a:prstGeom prst="rect">
            <a:avLst/>
          </a:prstGeom>
          <a:noFill/>
        </p:spPr>
        <p:txBody>
          <a:bodyPr wrap="square" rtlCol="0">
            <a:spAutoFit/>
          </a:bodyPr>
          <a:lstStyle/>
          <a:p>
            <a:r>
              <a:rPr lang="en-DK" dirty="0">
                <a:solidFill>
                  <a:srgbClr val="C00000"/>
                </a:solidFill>
                <a:latin typeface="+mj-lt"/>
              </a:rPr>
              <a:t>Parent class</a:t>
            </a:r>
          </a:p>
        </p:txBody>
      </p:sp>
      <p:sp>
        <p:nvSpPr>
          <p:cNvPr id="14" name="TextBox 13">
            <a:extLst>
              <a:ext uri="{FF2B5EF4-FFF2-40B4-BE49-F238E27FC236}">
                <a16:creationId xmlns:a16="http://schemas.microsoft.com/office/drawing/2014/main" id="{FD5C7423-FD8C-234D-AF96-394FC85B514B}"/>
              </a:ext>
            </a:extLst>
          </p:cNvPr>
          <p:cNvSpPr txBox="1"/>
          <p:nvPr/>
        </p:nvSpPr>
        <p:spPr>
          <a:xfrm rot="16200000">
            <a:off x="1329589" y="4687411"/>
            <a:ext cx="1772529" cy="369332"/>
          </a:xfrm>
          <a:prstGeom prst="rect">
            <a:avLst/>
          </a:prstGeom>
          <a:noFill/>
        </p:spPr>
        <p:txBody>
          <a:bodyPr wrap="square" rtlCol="0">
            <a:spAutoFit/>
          </a:bodyPr>
          <a:lstStyle/>
          <a:p>
            <a:r>
              <a:rPr lang="en-DK" dirty="0">
                <a:solidFill>
                  <a:srgbClr val="C00000"/>
                </a:solidFill>
                <a:latin typeface="+mj-lt"/>
              </a:rPr>
              <a:t>Child class</a:t>
            </a:r>
          </a:p>
        </p:txBody>
      </p:sp>
      <p:pic>
        <p:nvPicPr>
          <p:cNvPr id="15" name="Picture 14" descr="Shape&#10;&#10;Description automatically generated with medium confidence">
            <a:extLst>
              <a:ext uri="{FF2B5EF4-FFF2-40B4-BE49-F238E27FC236}">
                <a16:creationId xmlns:a16="http://schemas.microsoft.com/office/drawing/2014/main" id="{9D36B92C-F68E-5E4D-8F6D-D574D579DA4F}"/>
              </a:ext>
            </a:extLst>
          </p:cNvPr>
          <p:cNvPicPr>
            <a:picLocks noChangeAspect="1"/>
          </p:cNvPicPr>
          <p:nvPr/>
        </p:nvPicPr>
        <p:blipFill>
          <a:blip r:embed="rId3"/>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3447482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3E21235C-72B2-B448-A2AF-48068E708E0D}"/>
              </a:ext>
            </a:extLst>
          </p:cNvPr>
          <p:cNvSpPr txBox="1"/>
          <p:nvPr/>
        </p:nvSpPr>
        <p:spPr>
          <a:xfrm>
            <a:off x="6426095" y="3429000"/>
            <a:ext cx="4828055" cy="1569660"/>
          </a:xfrm>
          <a:prstGeom prst="rect">
            <a:avLst/>
          </a:prstGeom>
          <a:noFill/>
        </p:spPr>
        <p:txBody>
          <a:bodyPr wrap="square" rtlCol="0">
            <a:spAutoFit/>
          </a:bodyPr>
          <a:lstStyle/>
          <a:p>
            <a:r>
              <a:rPr lang="en-GB" sz="2400" b="1" dirty="0" err="1">
                <a:latin typeface="+mj-lt"/>
              </a:rPr>
              <a:t>Liskov’s</a:t>
            </a:r>
            <a:r>
              <a:rPr lang="en-GB" sz="2400" b="1" dirty="0">
                <a:latin typeface="+mj-lt"/>
              </a:rPr>
              <a:t> Substitution Principle:</a:t>
            </a:r>
          </a:p>
          <a:p>
            <a:r>
              <a:rPr lang="en-DK" sz="2400" i="1" dirty="0"/>
              <a:t>“You can use an instance of an object of a subclass whenever an object of the superclass is exptected"</a:t>
            </a:r>
          </a:p>
        </p:txBody>
      </p:sp>
      <p:graphicFrame>
        <p:nvGraphicFramePr>
          <p:cNvPr id="10" name="Table 9">
            <a:extLst>
              <a:ext uri="{FF2B5EF4-FFF2-40B4-BE49-F238E27FC236}">
                <a16:creationId xmlns:a16="http://schemas.microsoft.com/office/drawing/2014/main" id="{6B56A7BB-5DA8-F249-9ED8-EB9CF827F68D}"/>
              </a:ext>
            </a:extLst>
          </p:cNvPr>
          <p:cNvGraphicFramePr>
            <a:graphicFrameLocks noGrp="1"/>
          </p:cNvGraphicFramePr>
          <p:nvPr>
            <p:extLst>
              <p:ext uri="{D42A27DB-BD31-4B8C-83A1-F6EECF244321}">
                <p14:modId xmlns:p14="http://schemas.microsoft.com/office/powerpoint/2010/main" val="4270156645"/>
              </p:ext>
            </p:extLst>
          </p:nvPr>
        </p:nvGraphicFramePr>
        <p:xfrm>
          <a:off x="2206487" y="4990490"/>
          <a:ext cx="2383426" cy="1107440"/>
        </p:xfrm>
        <a:graphic>
          <a:graphicData uri="http://schemas.openxmlformats.org/drawingml/2006/table">
            <a:tbl>
              <a:tblPr firstRow="1" bandRow="1">
                <a:tableStyleId>{5940675A-B579-460E-94D1-54222C63F5DA}</a:tableStyleId>
              </a:tblPr>
              <a:tblGrid>
                <a:gridCol w="2383426">
                  <a:extLst>
                    <a:ext uri="{9D8B030D-6E8A-4147-A177-3AD203B41FA5}">
                      <a16:colId xmlns:a16="http://schemas.microsoft.com/office/drawing/2014/main" val="2840816965"/>
                    </a:ext>
                  </a:extLst>
                </a:gridCol>
              </a:tblGrid>
              <a:tr h="135643">
                <a:tc>
                  <a:txBody>
                    <a:bodyPr/>
                    <a:lstStyle/>
                    <a:p>
                      <a:pPr algn="ctr"/>
                      <a:r>
                        <a:rPr lang="en-DK" sz="1800" b="0" kern="1200" dirty="0">
                          <a:solidFill>
                            <a:schemeClr val="tx1"/>
                          </a:solidFill>
                          <a:latin typeface="+mj-lt"/>
                        </a:rPr>
                        <a:t>Shark</a:t>
                      </a:r>
                      <a:endParaRPr lang="en-DK" b="0" dirty="0">
                        <a:solidFill>
                          <a:schemeClr val="tx1"/>
                        </a:solidFill>
                        <a:latin typeface="+mj-lt"/>
                      </a:endParaRPr>
                    </a:p>
                  </a:txBody>
                  <a:tcPr/>
                </a:tc>
                <a:extLst>
                  <a:ext uri="{0D108BD9-81ED-4DB2-BD59-A6C34878D82A}">
                    <a16:rowId xmlns:a16="http://schemas.microsoft.com/office/drawing/2014/main" val="196599417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DK" sz="1800" kern="1200" dirty="0">
                        <a:solidFill>
                          <a:schemeClr val="tx1"/>
                        </a:solidFill>
                        <a:latin typeface="+mj-lt"/>
                        <a:ea typeface="+mn-ea"/>
                        <a:cs typeface="+mn-cs"/>
                      </a:endParaRPr>
                    </a:p>
                  </a:txBody>
                  <a:tcPr/>
                </a:tc>
                <a:extLst>
                  <a:ext uri="{0D108BD9-81ED-4DB2-BD59-A6C34878D82A}">
                    <a16:rowId xmlns:a16="http://schemas.microsoft.com/office/drawing/2014/main" val="778022214"/>
                  </a:ext>
                </a:extLst>
              </a:tr>
              <a:tr h="370840">
                <a:tc>
                  <a:txBody>
                    <a:bodyPr/>
                    <a:lstStyle/>
                    <a:p>
                      <a:pPr algn="l"/>
                      <a:r>
                        <a:rPr lang="en-DK" dirty="0">
                          <a:latin typeface="+mj-lt"/>
                        </a:rPr>
                        <a:t>+ eat_surfer( )</a:t>
                      </a:r>
                    </a:p>
                  </a:txBody>
                  <a:tcPr/>
                </a:tc>
                <a:extLst>
                  <a:ext uri="{0D108BD9-81ED-4DB2-BD59-A6C34878D82A}">
                    <a16:rowId xmlns:a16="http://schemas.microsoft.com/office/drawing/2014/main" val="817835063"/>
                  </a:ext>
                </a:extLst>
              </a:tr>
            </a:tbl>
          </a:graphicData>
        </a:graphic>
      </p:graphicFrame>
      <p:graphicFrame>
        <p:nvGraphicFramePr>
          <p:cNvPr id="15" name="Table 14">
            <a:extLst>
              <a:ext uri="{FF2B5EF4-FFF2-40B4-BE49-F238E27FC236}">
                <a16:creationId xmlns:a16="http://schemas.microsoft.com/office/drawing/2014/main" id="{30121FAB-A44D-184C-9A30-13BD24566228}"/>
              </a:ext>
            </a:extLst>
          </p:cNvPr>
          <p:cNvGraphicFramePr>
            <a:graphicFrameLocks noGrp="1"/>
          </p:cNvGraphicFramePr>
          <p:nvPr>
            <p:extLst>
              <p:ext uri="{D42A27DB-BD31-4B8C-83A1-F6EECF244321}">
                <p14:modId xmlns:p14="http://schemas.microsoft.com/office/powerpoint/2010/main" val="3979268773"/>
              </p:ext>
            </p:extLst>
          </p:nvPr>
        </p:nvGraphicFramePr>
        <p:xfrm>
          <a:off x="2110922" y="3119088"/>
          <a:ext cx="2574556" cy="1107440"/>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135643">
                <a:tc>
                  <a:txBody>
                    <a:bodyPr/>
                    <a:lstStyle/>
                    <a:p>
                      <a:pPr algn="ctr"/>
                      <a:r>
                        <a:rPr lang="en-DK" sz="1800" b="0" kern="1200" dirty="0">
                          <a:solidFill>
                            <a:schemeClr val="tx1"/>
                          </a:solidFill>
                          <a:latin typeface="+mj-lt"/>
                        </a:rPr>
                        <a:t>Fish</a:t>
                      </a:r>
                      <a:endParaRPr lang="en-DK" b="0" dirty="0">
                        <a:solidFill>
                          <a:schemeClr val="tx1"/>
                        </a:solidFill>
                        <a:latin typeface="+mj-lt"/>
                      </a:endParaRPr>
                    </a:p>
                  </a:txBody>
                  <a:tcPr/>
                </a:tc>
                <a:extLst>
                  <a:ext uri="{0D108BD9-81ED-4DB2-BD59-A6C34878D82A}">
                    <a16:rowId xmlns:a16="http://schemas.microsoft.com/office/drawing/2014/main" val="1965994176"/>
                  </a:ext>
                </a:extLst>
              </a:tr>
              <a:tr h="370840">
                <a:tc>
                  <a:txBody>
                    <a:bodyPr/>
                    <a:lstStyle/>
                    <a:p>
                      <a:pPr algn="l"/>
                      <a:r>
                        <a:rPr lang="en-GB" dirty="0">
                          <a:latin typeface="+mj-lt"/>
                        </a:rPr>
                        <a:t>+ </a:t>
                      </a:r>
                      <a:r>
                        <a:rPr lang="da-DK" dirty="0">
                          <a:latin typeface="+mj-lt"/>
                        </a:rPr>
                        <a:t>size: double</a:t>
                      </a:r>
                      <a:endParaRPr lang="en-DK" dirty="0">
                        <a:latin typeface="+mj-lt"/>
                      </a:endParaRPr>
                    </a:p>
                  </a:txBody>
                  <a:tcPr/>
                </a:tc>
                <a:extLst>
                  <a:ext uri="{0D108BD9-81ED-4DB2-BD59-A6C34878D82A}">
                    <a16:rowId xmlns:a16="http://schemas.microsoft.com/office/drawing/2014/main" val="778022214"/>
                  </a:ext>
                </a:extLst>
              </a:tr>
              <a:tr h="370840">
                <a:tc>
                  <a:txBody>
                    <a:bodyPr/>
                    <a:lstStyle/>
                    <a:p>
                      <a:pPr algn="l"/>
                      <a:r>
                        <a:rPr lang="en-DK" dirty="0">
                          <a:latin typeface="+mj-lt"/>
                        </a:rPr>
                        <a:t>+ swim( )</a:t>
                      </a:r>
                    </a:p>
                  </a:txBody>
                  <a:tcPr/>
                </a:tc>
                <a:extLst>
                  <a:ext uri="{0D108BD9-81ED-4DB2-BD59-A6C34878D82A}">
                    <a16:rowId xmlns:a16="http://schemas.microsoft.com/office/drawing/2014/main" val="817835063"/>
                  </a:ext>
                </a:extLst>
              </a:tr>
            </a:tbl>
          </a:graphicData>
        </a:graphic>
      </p:graphicFrame>
      <p:sp>
        <p:nvSpPr>
          <p:cNvPr id="16" name="Triangle 15">
            <a:extLst>
              <a:ext uri="{FF2B5EF4-FFF2-40B4-BE49-F238E27FC236}">
                <a16:creationId xmlns:a16="http://schemas.microsoft.com/office/drawing/2014/main" id="{20D880D1-6A81-614E-B1CE-4B15D5F4FEBC}"/>
              </a:ext>
            </a:extLst>
          </p:cNvPr>
          <p:cNvSpPr/>
          <p:nvPr/>
        </p:nvSpPr>
        <p:spPr>
          <a:xfrm>
            <a:off x="3284017" y="2406470"/>
            <a:ext cx="228365" cy="23929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17" name="Straight Connector 16">
            <a:extLst>
              <a:ext uri="{FF2B5EF4-FFF2-40B4-BE49-F238E27FC236}">
                <a16:creationId xmlns:a16="http://schemas.microsoft.com/office/drawing/2014/main" id="{6ED4938A-2A22-4948-8F27-A3E2CBAF49A5}"/>
              </a:ext>
            </a:extLst>
          </p:cNvPr>
          <p:cNvCxnSpPr>
            <a:cxnSpLocks/>
            <a:stCxn id="16" idx="3"/>
          </p:cNvCxnSpPr>
          <p:nvPr/>
        </p:nvCxnSpPr>
        <p:spPr>
          <a:xfrm>
            <a:off x="3398200" y="2645762"/>
            <a:ext cx="0" cy="47332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riangle 17">
            <a:extLst>
              <a:ext uri="{FF2B5EF4-FFF2-40B4-BE49-F238E27FC236}">
                <a16:creationId xmlns:a16="http://schemas.microsoft.com/office/drawing/2014/main" id="{E27AB4EB-7590-B04F-ACF7-97BEEFB97F11}"/>
              </a:ext>
            </a:extLst>
          </p:cNvPr>
          <p:cNvSpPr/>
          <p:nvPr/>
        </p:nvSpPr>
        <p:spPr>
          <a:xfrm>
            <a:off x="3284017" y="4277872"/>
            <a:ext cx="228365" cy="23929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19" name="Straight Connector 18">
            <a:extLst>
              <a:ext uri="{FF2B5EF4-FFF2-40B4-BE49-F238E27FC236}">
                <a16:creationId xmlns:a16="http://schemas.microsoft.com/office/drawing/2014/main" id="{AC158020-3CF4-2F4B-B178-226C5751BDDD}"/>
              </a:ext>
            </a:extLst>
          </p:cNvPr>
          <p:cNvCxnSpPr>
            <a:cxnSpLocks/>
            <a:stCxn id="18" idx="3"/>
          </p:cNvCxnSpPr>
          <p:nvPr/>
        </p:nvCxnSpPr>
        <p:spPr>
          <a:xfrm>
            <a:off x="3398200" y="4517164"/>
            <a:ext cx="0" cy="47332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20" name="Picture 19" descr="Shape&#10;&#10;Description automatically generated with medium confidence">
            <a:extLst>
              <a:ext uri="{FF2B5EF4-FFF2-40B4-BE49-F238E27FC236}">
                <a16:creationId xmlns:a16="http://schemas.microsoft.com/office/drawing/2014/main" id="{60E770E4-401C-7944-BAFB-F57AE74EB3E3}"/>
              </a:ext>
            </a:extLst>
          </p:cNvPr>
          <p:cNvPicPr>
            <a:picLocks noChangeAspect="1"/>
          </p:cNvPicPr>
          <p:nvPr/>
        </p:nvPicPr>
        <p:blipFill>
          <a:blip r:embed="rId3"/>
          <a:stretch>
            <a:fillRect/>
          </a:stretch>
        </p:blipFill>
        <p:spPr>
          <a:xfrm>
            <a:off x="9421927" y="6274715"/>
            <a:ext cx="2136660" cy="447601"/>
          </a:xfrm>
          <a:prstGeom prst="rect">
            <a:avLst/>
          </a:prstGeom>
        </p:spPr>
      </p:pic>
      <p:graphicFrame>
        <p:nvGraphicFramePr>
          <p:cNvPr id="13" name="Table 12">
            <a:extLst>
              <a:ext uri="{FF2B5EF4-FFF2-40B4-BE49-F238E27FC236}">
                <a16:creationId xmlns:a16="http://schemas.microsoft.com/office/drawing/2014/main" id="{26A2AAE2-87D2-1749-A30B-B02418FBD35B}"/>
              </a:ext>
            </a:extLst>
          </p:cNvPr>
          <p:cNvGraphicFramePr>
            <a:graphicFrameLocks noGrp="1"/>
          </p:cNvGraphicFramePr>
          <p:nvPr>
            <p:extLst>
              <p:ext uri="{D42A27DB-BD31-4B8C-83A1-F6EECF244321}">
                <p14:modId xmlns:p14="http://schemas.microsoft.com/office/powerpoint/2010/main" val="3645024522"/>
              </p:ext>
            </p:extLst>
          </p:nvPr>
        </p:nvGraphicFramePr>
        <p:xfrm>
          <a:off x="2110921" y="831976"/>
          <a:ext cx="2574556" cy="1541856"/>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192022757"/>
                    </a:ext>
                  </a:extLst>
                </a:gridCol>
              </a:tblGrid>
              <a:tr h="300609">
                <a:tc>
                  <a:txBody>
                    <a:bodyPr/>
                    <a:lstStyle/>
                    <a:p>
                      <a:pPr algn="ctr"/>
                      <a:r>
                        <a:rPr lang="en-DK" sz="1800" b="0" kern="1200" dirty="0">
                          <a:solidFill>
                            <a:schemeClr val="tx1"/>
                          </a:solidFill>
                          <a:latin typeface="+mj-lt"/>
                        </a:rPr>
                        <a:t>Animal</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588048">
                <a:tc>
                  <a:txBody>
                    <a:bodyPr/>
                    <a:lstStyle/>
                    <a:p>
                      <a:pPr marL="0" indent="0" algn="l" defTabSz="914400" rtl="0" eaLnBrk="1" latinLnBrk="0" hangingPunct="1">
                        <a:buFont typeface="System Font Regular"/>
                        <a:buNone/>
                      </a:pPr>
                      <a:r>
                        <a:rPr lang="da-DK" sz="1600" kern="1200" dirty="0">
                          <a:solidFill>
                            <a:schemeClr val="tx1"/>
                          </a:solidFill>
                          <a:latin typeface="+mj-lt"/>
                          <a:ea typeface="+mn-ea"/>
                          <a:cs typeface="+mn-cs"/>
                        </a:rPr>
                        <a:t>+ age</a:t>
                      </a:r>
                      <a:r>
                        <a:rPr lang="en-DK" sz="1600" kern="1200" dirty="0">
                          <a:solidFill>
                            <a:schemeClr val="tx1"/>
                          </a:solidFill>
                          <a:latin typeface="+mj-lt"/>
                          <a:ea typeface="+mn-ea"/>
                          <a:cs typeface="+mn-cs"/>
                        </a:rPr>
                        <a:t>: int</a:t>
                      </a:r>
                    </a:p>
                    <a:p>
                      <a:pPr marL="0" indent="0" algn="l" defTabSz="914400" rtl="0" eaLnBrk="1" latinLnBrk="0" hangingPunct="1">
                        <a:buFont typeface="System Font Regular"/>
                        <a:buNone/>
                      </a:pPr>
                      <a:r>
                        <a:rPr lang="en-DK" sz="1600" kern="1200" dirty="0">
                          <a:solidFill>
                            <a:schemeClr val="tx1"/>
                          </a:solidFill>
                          <a:latin typeface="+mj-lt"/>
                          <a:ea typeface="+mn-ea"/>
                          <a:cs typeface="+mn-cs"/>
                        </a:rPr>
                        <a:t>+ sex: string</a:t>
                      </a:r>
                      <a:endParaRPr lang="da-DK" sz="1600" kern="1200" dirty="0">
                        <a:solidFill>
                          <a:schemeClr val="tx1"/>
                        </a:solidFill>
                        <a:latin typeface="+mj-lt"/>
                        <a:ea typeface="+mn-ea"/>
                        <a:cs typeface="+mn-cs"/>
                      </a:endParaRPr>
                    </a:p>
                  </a:txBody>
                  <a:tcPr>
                    <a:solidFill>
                      <a:schemeClr val="bg1"/>
                    </a:solidFill>
                  </a:tcPr>
                </a:tc>
                <a:extLst>
                  <a:ext uri="{0D108BD9-81ED-4DB2-BD59-A6C34878D82A}">
                    <a16:rowId xmlns:a16="http://schemas.microsoft.com/office/drawing/2014/main" val="1716242519"/>
                  </a:ext>
                </a:extLst>
              </a:tr>
              <a:tr h="588048">
                <a:tc>
                  <a:txBody>
                    <a:bodyPr/>
                    <a:lstStyle/>
                    <a:p>
                      <a:pPr marL="0" algn="l" defTabSz="914400" rtl="0" eaLnBrk="1" latinLnBrk="0" hangingPunct="1"/>
                      <a:r>
                        <a:rPr lang="en-DK" sz="1600" kern="1200" dirty="0">
                          <a:solidFill>
                            <a:schemeClr val="tx1"/>
                          </a:solidFill>
                          <a:latin typeface="+mj-lt"/>
                          <a:ea typeface="+mn-ea"/>
                          <a:cs typeface="+mn-cs"/>
                        </a:rPr>
                        <a:t>+ eat( )</a:t>
                      </a:r>
                    </a:p>
                  </a:txBody>
                  <a:tcPr>
                    <a:solidFill>
                      <a:schemeClr val="bg1"/>
                    </a:solidFill>
                  </a:tcPr>
                </a:tc>
                <a:extLst>
                  <a:ext uri="{0D108BD9-81ED-4DB2-BD59-A6C34878D82A}">
                    <a16:rowId xmlns:a16="http://schemas.microsoft.com/office/drawing/2014/main" val="3172164522"/>
                  </a:ext>
                </a:extLst>
              </a:tr>
            </a:tbl>
          </a:graphicData>
        </a:graphic>
      </p:graphicFrame>
    </p:spTree>
    <p:extLst>
      <p:ext uri="{BB962C8B-B14F-4D97-AF65-F5344CB8AC3E}">
        <p14:creationId xmlns:p14="http://schemas.microsoft.com/office/powerpoint/2010/main" val="2545261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CC5D2-EAB1-AB44-A02E-E2BDAD687796}"/>
              </a:ext>
            </a:extLst>
          </p:cNvPr>
          <p:cNvSpPr>
            <a:spLocks noGrp="1"/>
          </p:cNvSpPr>
          <p:nvPr>
            <p:ph type="title"/>
          </p:nvPr>
        </p:nvSpPr>
        <p:spPr/>
        <p:txBody>
          <a:bodyPr/>
          <a:lstStyle/>
          <a:p>
            <a:r>
              <a:rPr lang="en-DK" dirty="0"/>
              <a:t>Polymorphism – </a:t>
            </a:r>
            <a:r>
              <a:rPr lang="en-DK" sz="2800" dirty="0"/>
              <a:t>the ability to take different forms</a:t>
            </a:r>
            <a:endParaRPr lang="en-DK" dirty="0"/>
          </a:p>
        </p:txBody>
      </p:sp>
      <p:sp>
        <p:nvSpPr>
          <p:cNvPr id="9" name="TextBox 8">
            <a:extLst>
              <a:ext uri="{FF2B5EF4-FFF2-40B4-BE49-F238E27FC236}">
                <a16:creationId xmlns:a16="http://schemas.microsoft.com/office/drawing/2014/main" id="{CD649E34-8079-F74E-897C-84CF65B9E08A}"/>
              </a:ext>
            </a:extLst>
          </p:cNvPr>
          <p:cNvSpPr txBox="1"/>
          <p:nvPr/>
        </p:nvSpPr>
        <p:spPr>
          <a:xfrm>
            <a:off x="5462954" y="3061408"/>
            <a:ext cx="6096000" cy="1938992"/>
          </a:xfrm>
          <a:prstGeom prst="rect">
            <a:avLst/>
          </a:prstGeom>
          <a:noFill/>
        </p:spPr>
        <p:txBody>
          <a:bodyPr wrap="square">
            <a:spAutoFit/>
          </a:bodyPr>
          <a:lstStyle/>
          <a:p>
            <a:r>
              <a:rPr lang="en-GB" sz="2400" dirty="0"/>
              <a:t>In simple words, polymorphism allows us to </a:t>
            </a:r>
            <a:r>
              <a:rPr lang="en-GB" sz="2400" dirty="0">
                <a:solidFill>
                  <a:srgbClr val="C00000"/>
                </a:solidFill>
              </a:rPr>
              <a:t>perform the same action in different ways</a:t>
            </a:r>
            <a:r>
              <a:rPr lang="en-GB" sz="2400" dirty="0"/>
              <a:t>.</a:t>
            </a:r>
          </a:p>
          <a:p>
            <a:endParaRPr lang="en-GB" sz="2400" dirty="0"/>
          </a:p>
          <a:p>
            <a:r>
              <a:rPr lang="en-GB" sz="2400" dirty="0"/>
              <a:t>Overloading: Overriding methods in subclasses. </a:t>
            </a:r>
            <a:endParaRPr lang="en-DK" sz="2400" dirty="0"/>
          </a:p>
        </p:txBody>
      </p:sp>
      <p:pic>
        <p:nvPicPr>
          <p:cNvPr id="10" name="Picture 9" descr="Shape&#10;&#10;Description automatically generated with medium confidence">
            <a:extLst>
              <a:ext uri="{FF2B5EF4-FFF2-40B4-BE49-F238E27FC236}">
                <a16:creationId xmlns:a16="http://schemas.microsoft.com/office/drawing/2014/main" id="{20DD489E-FB1E-4F43-BC9E-CD29B8A86600}"/>
              </a:ext>
            </a:extLst>
          </p:cNvPr>
          <p:cNvPicPr>
            <a:picLocks noChangeAspect="1"/>
          </p:cNvPicPr>
          <p:nvPr/>
        </p:nvPicPr>
        <p:blipFill>
          <a:blip r:embed="rId3"/>
          <a:stretch>
            <a:fillRect/>
          </a:stretch>
        </p:blipFill>
        <p:spPr>
          <a:xfrm>
            <a:off x="9421927" y="6274715"/>
            <a:ext cx="2136660" cy="447601"/>
          </a:xfrm>
          <a:prstGeom prst="rect">
            <a:avLst/>
          </a:prstGeom>
        </p:spPr>
      </p:pic>
      <p:pic>
        <p:nvPicPr>
          <p:cNvPr id="4" name="Picture 3" descr="Graphical user interface, text, application&#10;&#10;Description automatically generated">
            <a:extLst>
              <a:ext uri="{FF2B5EF4-FFF2-40B4-BE49-F238E27FC236}">
                <a16:creationId xmlns:a16="http://schemas.microsoft.com/office/drawing/2014/main" id="{2D71DBBE-A67B-664D-B48B-E37DD6C400AD}"/>
              </a:ext>
            </a:extLst>
          </p:cNvPr>
          <p:cNvPicPr>
            <a:picLocks noChangeAspect="1"/>
          </p:cNvPicPr>
          <p:nvPr/>
        </p:nvPicPr>
        <p:blipFill>
          <a:blip r:embed="rId4"/>
          <a:stretch>
            <a:fillRect/>
          </a:stretch>
        </p:blipFill>
        <p:spPr>
          <a:xfrm>
            <a:off x="192427" y="2117434"/>
            <a:ext cx="4676099" cy="3290588"/>
          </a:xfrm>
          <a:prstGeom prst="rect">
            <a:avLst/>
          </a:prstGeom>
        </p:spPr>
      </p:pic>
    </p:spTree>
    <p:extLst>
      <p:ext uri="{BB962C8B-B14F-4D97-AF65-F5344CB8AC3E}">
        <p14:creationId xmlns:p14="http://schemas.microsoft.com/office/powerpoint/2010/main" val="231020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D9BE8F0-4893-6F46-B6A9-9C715B9F6F91}"/>
              </a:ext>
            </a:extLst>
          </p:cNvPr>
          <p:cNvSpPr txBox="1"/>
          <p:nvPr/>
        </p:nvSpPr>
        <p:spPr>
          <a:xfrm>
            <a:off x="590308" y="5928360"/>
            <a:ext cx="11190212" cy="566417"/>
          </a:xfrm>
          <a:prstGeom prst="rect">
            <a:avLst/>
          </a:prstGeom>
          <a:solidFill>
            <a:schemeClr val="bg1"/>
          </a:solidFill>
        </p:spPr>
        <p:txBody>
          <a:bodyPr wrap="square" rtlCol="0">
            <a:spAutoFit/>
          </a:bodyPr>
          <a:lstStyle/>
          <a:p>
            <a:endParaRPr lang="en-DK" dirty="0"/>
          </a:p>
        </p:txBody>
      </p:sp>
      <p:sp>
        <p:nvSpPr>
          <p:cNvPr id="2" name="Title 1">
            <a:extLst>
              <a:ext uri="{FF2B5EF4-FFF2-40B4-BE49-F238E27FC236}">
                <a16:creationId xmlns:a16="http://schemas.microsoft.com/office/drawing/2014/main" id="{C92144E1-A301-3940-A248-9DCC4AA8B39B}"/>
              </a:ext>
            </a:extLst>
          </p:cNvPr>
          <p:cNvSpPr>
            <a:spLocks noGrp="1"/>
          </p:cNvSpPr>
          <p:nvPr>
            <p:ph type="title"/>
          </p:nvPr>
        </p:nvSpPr>
        <p:spPr/>
        <p:txBody>
          <a:bodyPr>
            <a:normAutofit/>
          </a:bodyPr>
          <a:lstStyle/>
          <a:p>
            <a:r>
              <a:rPr lang="en-DK" sz="3200" dirty="0"/>
              <a:t>“real life” example – </a:t>
            </a:r>
            <a:r>
              <a:rPr lang="en-DK" sz="2400" dirty="0"/>
              <a:t>spotify data</a:t>
            </a:r>
            <a:endParaRPr lang="en-DK" sz="3200" dirty="0"/>
          </a:p>
        </p:txBody>
      </p:sp>
      <p:pic>
        <p:nvPicPr>
          <p:cNvPr id="34818" name="Picture 2">
            <a:extLst>
              <a:ext uri="{FF2B5EF4-FFF2-40B4-BE49-F238E27FC236}">
                <a16:creationId xmlns:a16="http://schemas.microsoft.com/office/drawing/2014/main" id="{2984CC48-830D-5046-AC11-CDE7D4C070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68" r="6209" b="50000"/>
          <a:stretch/>
        </p:blipFill>
        <p:spPr bwMode="auto">
          <a:xfrm>
            <a:off x="953562" y="1607611"/>
            <a:ext cx="6536919" cy="22562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92CA3BF2-2D12-8245-B516-397B0FF2B07B}"/>
              </a:ext>
            </a:extLst>
          </p:cNvPr>
          <p:cNvGraphicFramePr>
            <a:graphicFrameLocks noGrp="1"/>
          </p:cNvGraphicFramePr>
          <p:nvPr>
            <p:extLst>
              <p:ext uri="{D42A27DB-BD31-4B8C-83A1-F6EECF244321}">
                <p14:modId xmlns:p14="http://schemas.microsoft.com/office/powerpoint/2010/main" val="1477744467"/>
              </p:ext>
            </p:extLst>
          </p:nvPr>
        </p:nvGraphicFramePr>
        <p:xfrm>
          <a:off x="6665754" y="5644651"/>
          <a:ext cx="1970657" cy="1065552"/>
        </p:xfrm>
        <a:graphic>
          <a:graphicData uri="http://schemas.openxmlformats.org/drawingml/2006/table">
            <a:tbl>
              <a:tblPr firstRow="1" bandRow="1">
                <a:tableStyleId>{5940675A-B579-460E-94D1-54222C63F5DA}</a:tableStyleId>
              </a:tblPr>
              <a:tblGrid>
                <a:gridCol w="1970657">
                  <a:extLst>
                    <a:ext uri="{9D8B030D-6E8A-4147-A177-3AD203B41FA5}">
                      <a16:colId xmlns:a16="http://schemas.microsoft.com/office/drawing/2014/main" val="2192022757"/>
                    </a:ext>
                  </a:extLst>
                </a:gridCol>
              </a:tblGrid>
              <a:tr h="278818">
                <a:tc>
                  <a:txBody>
                    <a:bodyPr/>
                    <a:lstStyle/>
                    <a:p>
                      <a:pPr algn="ctr"/>
                      <a:r>
                        <a:rPr lang="en-DK" sz="1800" b="0" kern="1200" dirty="0">
                          <a:solidFill>
                            <a:schemeClr val="tx1"/>
                          </a:solidFill>
                          <a:latin typeface="+mj-lt"/>
                        </a:rPr>
                        <a:t>Song</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394992">
                <a:tc>
                  <a:txBody>
                    <a:bodyPr/>
                    <a:lstStyle/>
                    <a:p>
                      <a:pPr marL="0" indent="0" algn="l" defTabSz="914400" rtl="0" eaLnBrk="1" latinLnBrk="0" hangingPunct="1">
                        <a:buFont typeface="System Font Regular"/>
                        <a:buNone/>
                      </a:pPr>
                      <a:r>
                        <a:rPr lang="da-DK" sz="1400" kern="1200" dirty="0">
                          <a:solidFill>
                            <a:schemeClr val="tx1"/>
                          </a:solidFill>
                          <a:latin typeface="+mj-lt"/>
                          <a:ea typeface="+mn-ea"/>
                          <a:cs typeface="+mn-cs"/>
                        </a:rPr>
                        <a:t>+ genre: string</a:t>
                      </a:r>
                    </a:p>
                  </a:txBody>
                  <a:tcPr>
                    <a:solidFill>
                      <a:schemeClr val="bg1"/>
                    </a:solidFill>
                  </a:tcPr>
                </a:tc>
                <a:extLst>
                  <a:ext uri="{0D108BD9-81ED-4DB2-BD59-A6C34878D82A}">
                    <a16:rowId xmlns:a16="http://schemas.microsoft.com/office/drawing/2014/main" val="1716242519"/>
                  </a:ext>
                </a:extLst>
              </a:tr>
              <a:tr h="293247">
                <a:tc>
                  <a:txBody>
                    <a:bodyPr/>
                    <a:lstStyle/>
                    <a:p>
                      <a:pPr algn="l"/>
                      <a:r>
                        <a:rPr lang="en-DK" sz="1400" dirty="0">
                          <a:latin typeface="+mj-lt"/>
                        </a:rPr>
                        <a:t>+ add_to_favorites()</a:t>
                      </a:r>
                    </a:p>
                  </a:txBody>
                  <a:tcPr>
                    <a:solidFill>
                      <a:schemeClr val="bg1"/>
                    </a:solidFill>
                  </a:tcPr>
                </a:tc>
                <a:extLst>
                  <a:ext uri="{0D108BD9-81ED-4DB2-BD59-A6C34878D82A}">
                    <a16:rowId xmlns:a16="http://schemas.microsoft.com/office/drawing/2014/main" val="3172164522"/>
                  </a:ext>
                </a:extLst>
              </a:tr>
            </a:tbl>
          </a:graphicData>
        </a:graphic>
      </p:graphicFrame>
      <p:graphicFrame>
        <p:nvGraphicFramePr>
          <p:cNvPr id="6" name="Table 5">
            <a:extLst>
              <a:ext uri="{FF2B5EF4-FFF2-40B4-BE49-F238E27FC236}">
                <a16:creationId xmlns:a16="http://schemas.microsoft.com/office/drawing/2014/main" id="{C2AFBEF7-27BD-2647-8ACD-D340EC5DFA87}"/>
              </a:ext>
            </a:extLst>
          </p:cNvPr>
          <p:cNvGraphicFramePr>
            <a:graphicFrameLocks noGrp="1"/>
          </p:cNvGraphicFramePr>
          <p:nvPr>
            <p:extLst>
              <p:ext uri="{D42A27DB-BD31-4B8C-83A1-F6EECF244321}">
                <p14:modId xmlns:p14="http://schemas.microsoft.com/office/powerpoint/2010/main" val="3169908754"/>
              </p:ext>
            </p:extLst>
          </p:nvPr>
        </p:nvGraphicFramePr>
        <p:xfrm>
          <a:off x="7560225" y="807717"/>
          <a:ext cx="4220295" cy="1864852"/>
        </p:xfrm>
        <a:graphic>
          <a:graphicData uri="http://schemas.openxmlformats.org/drawingml/2006/table">
            <a:tbl>
              <a:tblPr firstRow="1" bandRow="1">
                <a:tableStyleId>{5940675A-B579-460E-94D1-54222C63F5DA}</a:tableStyleId>
              </a:tblPr>
              <a:tblGrid>
                <a:gridCol w="4220295">
                  <a:extLst>
                    <a:ext uri="{9D8B030D-6E8A-4147-A177-3AD203B41FA5}">
                      <a16:colId xmlns:a16="http://schemas.microsoft.com/office/drawing/2014/main" val="2192022757"/>
                    </a:ext>
                  </a:extLst>
                </a:gridCol>
              </a:tblGrid>
              <a:tr h="317998">
                <a:tc>
                  <a:txBody>
                    <a:bodyPr/>
                    <a:lstStyle/>
                    <a:p>
                      <a:pPr algn="ctr"/>
                      <a:r>
                        <a:rPr lang="en-DK" sz="1800" b="0" kern="1200" dirty="0">
                          <a:solidFill>
                            <a:schemeClr val="tx1"/>
                          </a:solidFill>
                          <a:latin typeface="+mj-lt"/>
                        </a:rPr>
                        <a:t>Playlist</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554212">
                <a:tc>
                  <a:txBody>
                    <a:bodyPr/>
                    <a:lstStyle/>
                    <a:p>
                      <a:pPr marL="0" indent="0" algn="l" defTabSz="914400" rtl="0" eaLnBrk="1" latinLnBrk="0" hangingPunct="1">
                        <a:buFont typeface="System Font Regular"/>
                        <a:buNone/>
                      </a:pPr>
                      <a:r>
                        <a:rPr lang="da-DK" sz="1400" kern="1200" dirty="0">
                          <a:solidFill>
                            <a:schemeClr val="tx1"/>
                          </a:solidFill>
                          <a:latin typeface="+mj-lt"/>
                          <a:ea typeface="+mn-ea"/>
                          <a:cs typeface="+mn-cs"/>
                        </a:rPr>
                        <a:t>+ </a:t>
                      </a:r>
                      <a:r>
                        <a:rPr lang="da-DK" sz="1400" kern="1200" dirty="0" err="1">
                          <a:solidFill>
                            <a:schemeClr val="tx1"/>
                          </a:solidFill>
                          <a:latin typeface="+mj-lt"/>
                          <a:ea typeface="+mn-ea"/>
                          <a:cs typeface="+mn-cs"/>
                        </a:rPr>
                        <a:t>name</a:t>
                      </a:r>
                      <a:r>
                        <a:rPr lang="en-DK" sz="1400" kern="1200" dirty="0">
                          <a:solidFill>
                            <a:schemeClr val="tx1"/>
                          </a:solidFill>
                          <a:latin typeface="+mj-lt"/>
                          <a:ea typeface="+mn-ea"/>
                          <a:cs typeface="+mn-cs"/>
                        </a:rPr>
                        <a:t>: string</a:t>
                      </a:r>
                    </a:p>
                    <a:p>
                      <a:pPr marL="0" indent="0" algn="l" defTabSz="914400" rtl="0" eaLnBrk="1" latinLnBrk="0" hangingPunct="1">
                        <a:buFont typeface="System Font Regular"/>
                        <a:buNone/>
                      </a:pPr>
                      <a:r>
                        <a:rPr lang="en-DK" sz="1400" kern="1200" dirty="0">
                          <a:solidFill>
                            <a:schemeClr val="tx1"/>
                          </a:solidFill>
                          <a:latin typeface="+mj-lt"/>
                          <a:ea typeface="+mn-ea"/>
                          <a:cs typeface="+mn-cs"/>
                        </a:rPr>
                        <a:t>+ number_of_items: int</a:t>
                      </a:r>
                    </a:p>
                  </a:txBody>
                  <a:tcPr>
                    <a:solidFill>
                      <a:schemeClr val="bg1"/>
                    </a:solidFill>
                  </a:tcPr>
                </a:tc>
                <a:extLst>
                  <a:ext uri="{0D108BD9-81ED-4DB2-BD59-A6C34878D82A}">
                    <a16:rowId xmlns:a16="http://schemas.microsoft.com/office/drawing/2014/main" val="1716242519"/>
                  </a:ext>
                </a:extLst>
              </a:tr>
              <a:tr h="5063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K" sz="1400" kern="1200" dirty="0">
                          <a:solidFill>
                            <a:schemeClr val="tx1"/>
                          </a:solidFill>
                          <a:latin typeface="+mj-lt"/>
                          <a:ea typeface="+mn-ea"/>
                          <a:cs typeface="+mn-cs"/>
                        </a:rPr>
                        <a:t>+ add_to_play_list(</a:t>
                      </a:r>
                      <a:r>
                        <a:rPr lang="en-DK" sz="1400" b="0" kern="1200" dirty="0">
                          <a:solidFill>
                            <a:schemeClr val="tx1"/>
                          </a:solidFill>
                          <a:latin typeface="+mj-lt"/>
                          <a:ea typeface="+mn-ea"/>
                          <a:cs typeface="+mn-cs"/>
                        </a:rPr>
                        <a:t>Playlist_item_type</a:t>
                      </a:r>
                      <a:r>
                        <a:rPr lang="en-DK" sz="1400" kern="1200" dirty="0">
                          <a:solidFill>
                            <a:schemeClr val="tx1"/>
                          </a:solidFill>
                          <a:latin typeface="+mj-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DK" sz="1400" kern="1200" dirty="0">
                          <a:solidFill>
                            <a:schemeClr val="tx1"/>
                          </a:solidFill>
                          <a:latin typeface="+mj-lt"/>
                          <a:ea typeface="+mn-ea"/>
                          <a:cs typeface="+mn-cs"/>
                        </a:rPr>
                        <a:t>+ remove_from_play_list(</a:t>
                      </a:r>
                      <a:r>
                        <a:rPr lang="en-DK" sz="1400" b="0" kern="1200" dirty="0">
                          <a:solidFill>
                            <a:schemeClr val="tx1"/>
                          </a:solidFill>
                          <a:latin typeface="+mj-lt"/>
                          <a:ea typeface="+mn-ea"/>
                          <a:cs typeface="+mn-cs"/>
                        </a:rPr>
                        <a:t>Playlist_item_type</a:t>
                      </a:r>
                      <a:r>
                        <a:rPr lang="en-DK" sz="1400" kern="1200" dirty="0">
                          <a:solidFill>
                            <a:schemeClr val="tx1"/>
                          </a:solidFill>
                          <a:latin typeface="+mj-lt"/>
                          <a:ea typeface="+mn-ea"/>
                          <a:cs typeface="+mn-cs"/>
                        </a:rPr>
                        <a:t>)</a:t>
                      </a:r>
                    </a:p>
                    <a:p>
                      <a:pPr marL="0" algn="l" defTabSz="914400" rtl="0" eaLnBrk="1" latinLnBrk="0" hangingPunct="1"/>
                      <a:r>
                        <a:rPr lang="en-DK" sz="1400" kern="1200" dirty="0">
                          <a:solidFill>
                            <a:schemeClr val="tx1"/>
                          </a:solidFill>
                          <a:latin typeface="+mj-lt"/>
                          <a:ea typeface="+mn-ea"/>
                          <a:cs typeface="+mn-cs"/>
                        </a:rPr>
                        <a:t>+ start_playlist( )</a:t>
                      </a:r>
                    </a:p>
                    <a:p>
                      <a:pPr marL="0" algn="l" defTabSz="914400" rtl="0" eaLnBrk="1" latinLnBrk="0" hangingPunct="1"/>
                      <a:r>
                        <a:rPr lang="en-DK" sz="1400" kern="1200" dirty="0">
                          <a:solidFill>
                            <a:schemeClr val="tx1"/>
                          </a:solidFill>
                          <a:latin typeface="+mj-lt"/>
                          <a:ea typeface="+mn-ea"/>
                          <a:cs typeface="+mn-cs"/>
                        </a:rPr>
                        <a:t>+ stop_playlist( )</a:t>
                      </a:r>
                    </a:p>
                  </a:txBody>
                  <a:tcPr>
                    <a:solidFill>
                      <a:schemeClr val="bg1"/>
                    </a:solidFill>
                  </a:tcPr>
                </a:tc>
                <a:extLst>
                  <a:ext uri="{0D108BD9-81ED-4DB2-BD59-A6C34878D82A}">
                    <a16:rowId xmlns:a16="http://schemas.microsoft.com/office/drawing/2014/main" val="3172164522"/>
                  </a:ext>
                </a:extLst>
              </a:tr>
            </a:tbl>
          </a:graphicData>
        </a:graphic>
      </p:graphicFrame>
      <p:graphicFrame>
        <p:nvGraphicFramePr>
          <p:cNvPr id="7" name="Table 6">
            <a:extLst>
              <a:ext uri="{FF2B5EF4-FFF2-40B4-BE49-F238E27FC236}">
                <a16:creationId xmlns:a16="http://schemas.microsoft.com/office/drawing/2014/main" id="{9A9DCC64-EFE4-3E42-B7A0-E92E0CA4E44D}"/>
              </a:ext>
            </a:extLst>
          </p:cNvPr>
          <p:cNvGraphicFramePr>
            <a:graphicFrameLocks noGrp="1"/>
          </p:cNvGraphicFramePr>
          <p:nvPr>
            <p:extLst>
              <p:ext uri="{D42A27DB-BD31-4B8C-83A1-F6EECF244321}">
                <p14:modId xmlns:p14="http://schemas.microsoft.com/office/powerpoint/2010/main" val="2873179185"/>
              </p:ext>
            </p:extLst>
          </p:nvPr>
        </p:nvGraphicFramePr>
        <p:xfrm>
          <a:off x="8149812" y="3224534"/>
          <a:ext cx="1970657" cy="1837336"/>
        </p:xfrm>
        <a:graphic>
          <a:graphicData uri="http://schemas.openxmlformats.org/drawingml/2006/table">
            <a:tbl>
              <a:tblPr firstRow="1" bandRow="1">
                <a:tableStyleId>{5940675A-B579-460E-94D1-54222C63F5DA}</a:tableStyleId>
              </a:tblPr>
              <a:tblGrid>
                <a:gridCol w="1970657">
                  <a:extLst>
                    <a:ext uri="{9D8B030D-6E8A-4147-A177-3AD203B41FA5}">
                      <a16:colId xmlns:a16="http://schemas.microsoft.com/office/drawing/2014/main" val="2192022757"/>
                    </a:ext>
                  </a:extLst>
                </a:gridCol>
              </a:tblGrid>
              <a:tr h="234087">
                <a:tc>
                  <a:txBody>
                    <a:bodyPr/>
                    <a:lstStyle/>
                    <a:p>
                      <a:pPr algn="ctr"/>
                      <a:r>
                        <a:rPr lang="en-DK" sz="1800" b="0" kern="1200" dirty="0">
                          <a:solidFill>
                            <a:schemeClr val="tx1"/>
                          </a:solidFill>
                          <a:latin typeface="+mj-lt"/>
                        </a:rPr>
                        <a:t>Playlist_item_type</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457918">
                <a:tc>
                  <a:txBody>
                    <a:bodyPr/>
                    <a:lstStyle/>
                    <a:p>
                      <a:pPr marL="0" indent="0" algn="l" defTabSz="914400" rtl="0" eaLnBrk="1" latinLnBrk="0" hangingPunct="1">
                        <a:buFont typeface="System Font Regular"/>
                        <a:buNone/>
                      </a:pPr>
                      <a:r>
                        <a:rPr lang="da-DK" sz="1400" kern="1200" dirty="0">
                          <a:solidFill>
                            <a:schemeClr val="tx1"/>
                          </a:solidFill>
                          <a:latin typeface="+mj-lt"/>
                          <a:ea typeface="+mn-ea"/>
                          <a:cs typeface="+mn-cs"/>
                        </a:rPr>
                        <a:t>+ </a:t>
                      </a:r>
                      <a:r>
                        <a:rPr lang="da-DK" sz="1400" kern="1200" dirty="0" err="1">
                          <a:solidFill>
                            <a:schemeClr val="tx1"/>
                          </a:solidFill>
                          <a:latin typeface="+mj-lt"/>
                          <a:ea typeface="+mn-ea"/>
                          <a:cs typeface="+mn-cs"/>
                        </a:rPr>
                        <a:t>title</a:t>
                      </a:r>
                      <a:r>
                        <a:rPr lang="en-DK" sz="1400" kern="1200" dirty="0">
                          <a:solidFill>
                            <a:schemeClr val="tx1"/>
                          </a:solidFill>
                          <a:latin typeface="+mj-lt"/>
                          <a:ea typeface="+mn-ea"/>
                          <a:cs typeface="+mn-cs"/>
                        </a:rPr>
                        <a:t>: string</a:t>
                      </a:r>
                    </a:p>
                    <a:p>
                      <a:pPr marL="0" indent="0" algn="l" defTabSz="914400" rtl="0" eaLnBrk="1" latinLnBrk="0" hangingPunct="1">
                        <a:buFont typeface="System Font Regular"/>
                        <a:buNone/>
                      </a:pPr>
                      <a:r>
                        <a:rPr lang="en-DK" sz="1400" kern="1200" dirty="0">
                          <a:solidFill>
                            <a:schemeClr val="tx1"/>
                          </a:solidFill>
                          <a:latin typeface="+mj-lt"/>
                          <a:ea typeface="+mn-ea"/>
                          <a:cs typeface="+mn-cs"/>
                        </a:rPr>
                        <a:t>+ duration: double</a:t>
                      </a:r>
                    </a:p>
                    <a:p>
                      <a:pPr marL="0" indent="0" algn="l" defTabSz="914400" rtl="0" eaLnBrk="1" latinLnBrk="0" hangingPunct="1">
                        <a:buFont typeface="System Font Regular"/>
                        <a:buNone/>
                      </a:pPr>
                      <a:r>
                        <a:rPr lang="en-DK" sz="1400" kern="1200" dirty="0">
                          <a:solidFill>
                            <a:schemeClr val="tx1"/>
                          </a:solidFill>
                          <a:latin typeface="+mj-lt"/>
                          <a:ea typeface="+mn-ea"/>
                          <a:cs typeface="+mn-cs"/>
                        </a:rPr>
                        <a:t>+ times_played: int</a:t>
                      </a:r>
                    </a:p>
                    <a:p>
                      <a:pPr marL="0" indent="0" algn="l" defTabSz="914400" rtl="0" eaLnBrk="1" latinLnBrk="0" hangingPunct="1">
                        <a:buFont typeface="System Font Regular"/>
                        <a:buNone/>
                      </a:pPr>
                      <a:r>
                        <a:rPr lang="en-DK" sz="1400" kern="1200" dirty="0">
                          <a:solidFill>
                            <a:schemeClr val="tx1"/>
                          </a:solidFill>
                          <a:latin typeface="+mj-lt"/>
                          <a:ea typeface="+mn-ea"/>
                          <a:cs typeface="+mn-cs"/>
                        </a:rPr>
                        <a:t> + artist: Artist</a:t>
                      </a:r>
                      <a:endParaRPr lang="da-DK" sz="1400" kern="1200" dirty="0">
                        <a:solidFill>
                          <a:schemeClr val="tx1"/>
                        </a:solidFill>
                        <a:latin typeface="+mj-lt"/>
                        <a:ea typeface="+mn-ea"/>
                        <a:cs typeface="+mn-cs"/>
                      </a:endParaRPr>
                    </a:p>
                  </a:txBody>
                  <a:tcPr>
                    <a:solidFill>
                      <a:schemeClr val="bg1"/>
                    </a:solidFill>
                  </a:tcPr>
                </a:tc>
                <a:extLst>
                  <a:ext uri="{0D108BD9-81ED-4DB2-BD59-A6C34878D82A}">
                    <a16:rowId xmlns:a16="http://schemas.microsoft.com/office/drawing/2014/main" val="1716242519"/>
                  </a:ext>
                </a:extLst>
              </a:tr>
              <a:tr h="526696">
                <a:tc>
                  <a:txBody>
                    <a:bodyPr/>
                    <a:lstStyle/>
                    <a:p>
                      <a:pPr marL="0" algn="l" defTabSz="914400" rtl="0" eaLnBrk="1" latinLnBrk="0" hangingPunct="1"/>
                      <a:r>
                        <a:rPr lang="en-DK" sz="1400" kern="1200" dirty="0">
                          <a:solidFill>
                            <a:schemeClr val="tx1"/>
                          </a:solidFill>
                          <a:latin typeface="+mj-lt"/>
                          <a:ea typeface="+mn-ea"/>
                          <a:cs typeface="+mn-cs"/>
                        </a:rPr>
                        <a:t>+ play( )</a:t>
                      </a:r>
                    </a:p>
                    <a:p>
                      <a:pPr marL="0" algn="l" defTabSz="914400" rtl="0" eaLnBrk="1" latinLnBrk="0" hangingPunct="1"/>
                      <a:r>
                        <a:rPr lang="en-DK" sz="1400" kern="1200" dirty="0">
                          <a:solidFill>
                            <a:schemeClr val="tx1"/>
                          </a:solidFill>
                          <a:latin typeface="+mj-lt"/>
                          <a:ea typeface="+mn-ea"/>
                          <a:cs typeface="+mn-cs"/>
                        </a:rPr>
                        <a:t>+ stop( )</a:t>
                      </a:r>
                    </a:p>
                  </a:txBody>
                  <a:tcPr>
                    <a:solidFill>
                      <a:schemeClr val="bg1"/>
                    </a:solidFill>
                  </a:tcPr>
                </a:tc>
                <a:extLst>
                  <a:ext uri="{0D108BD9-81ED-4DB2-BD59-A6C34878D82A}">
                    <a16:rowId xmlns:a16="http://schemas.microsoft.com/office/drawing/2014/main" val="3172164522"/>
                  </a:ext>
                </a:extLst>
              </a:tr>
            </a:tbl>
          </a:graphicData>
        </a:graphic>
      </p:graphicFrame>
      <p:graphicFrame>
        <p:nvGraphicFramePr>
          <p:cNvPr id="8" name="Table 7">
            <a:extLst>
              <a:ext uri="{FF2B5EF4-FFF2-40B4-BE49-F238E27FC236}">
                <a16:creationId xmlns:a16="http://schemas.microsoft.com/office/drawing/2014/main" id="{25D04B08-7C40-CF4F-AADF-C1C46D33DC07}"/>
              </a:ext>
            </a:extLst>
          </p:cNvPr>
          <p:cNvGraphicFramePr>
            <a:graphicFrameLocks noGrp="1"/>
          </p:cNvGraphicFramePr>
          <p:nvPr>
            <p:extLst>
              <p:ext uri="{D42A27DB-BD31-4B8C-83A1-F6EECF244321}">
                <p14:modId xmlns:p14="http://schemas.microsoft.com/office/powerpoint/2010/main" val="2153580997"/>
              </p:ext>
            </p:extLst>
          </p:nvPr>
        </p:nvGraphicFramePr>
        <p:xfrm>
          <a:off x="9082336" y="5653750"/>
          <a:ext cx="1970657" cy="1065552"/>
        </p:xfrm>
        <a:graphic>
          <a:graphicData uri="http://schemas.openxmlformats.org/drawingml/2006/table">
            <a:tbl>
              <a:tblPr firstRow="1" bandRow="1">
                <a:tableStyleId>{5940675A-B579-460E-94D1-54222C63F5DA}</a:tableStyleId>
              </a:tblPr>
              <a:tblGrid>
                <a:gridCol w="1970657">
                  <a:extLst>
                    <a:ext uri="{9D8B030D-6E8A-4147-A177-3AD203B41FA5}">
                      <a16:colId xmlns:a16="http://schemas.microsoft.com/office/drawing/2014/main" val="2192022757"/>
                    </a:ext>
                  </a:extLst>
                </a:gridCol>
              </a:tblGrid>
              <a:tr h="239577">
                <a:tc>
                  <a:txBody>
                    <a:bodyPr/>
                    <a:lstStyle/>
                    <a:p>
                      <a:pPr algn="ctr"/>
                      <a:r>
                        <a:rPr lang="en-DK" sz="1800" b="0" kern="1200" dirty="0">
                          <a:solidFill>
                            <a:schemeClr val="tx1"/>
                          </a:solidFill>
                          <a:latin typeface="+mj-lt"/>
                        </a:rPr>
                        <a:t>Podcast</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394992">
                <a:tc>
                  <a:txBody>
                    <a:bodyPr/>
                    <a:lstStyle/>
                    <a:p>
                      <a:pPr marL="0" indent="0" algn="l" defTabSz="914400" rtl="0" eaLnBrk="1" latinLnBrk="0" hangingPunct="1">
                        <a:buFont typeface="System Font Regular"/>
                        <a:buNone/>
                      </a:pPr>
                      <a:endParaRPr lang="da-DK" sz="1400" kern="1200" dirty="0">
                        <a:solidFill>
                          <a:schemeClr val="tx1"/>
                        </a:solidFill>
                        <a:latin typeface="+mj-lt"/>
                        <a:ea typeface="+mn-ea"/>
                        <a:cs typeface="+mn-cs"/>
                      </a:endParaRPr>
                    </a:p>
                  </a:txBody>
                  <a:tcPr>
                    <a:solidFill>
                      <a:schemeClr val="bg1"/>
                    </a:solidFill>
                  </a:tcPr>
                </a:tc>
                <a:extLst>
                  <a:ext uri="{0D108BD9-81ED-4DB2-BD59-A6C34878D82A}">
                    <a16:rowId xmlns:a16="http://schemas.microsoft.com/office/drawing/2014/main" val="1716242519"/>
                  </a:ext>
                </a:extLst>
              </a:tr>
              <a:tr h="293247">
                <a:tc>
                  <a:txBody>
                    <a:bodyPr/>
                    <a:lstStyle/>
                    <a:p>
                      <a:pPr algn="l"/>
                      <a:r>
                        <a:rPr lang="en-DK" sz="1400" dirty="0">
                          <a:latin typeface="+mj-lt"/>
                        </a:rPr>
                        <a:t>+ follow()</a:t>
                      </a:r>
                    </a:p>
                  </a:txBody>
                  <a:tcPr>
                    <a:solidFill>
                      <a:schemeClr val="bg1"/>
                    </a:solidFill>
                  </a:tcPr>
                </a:tc>
                <a:extLst>
                  <a:ext uri="{0D108BD9-81ED-4DB2-BD59-A6C34878D82A}">
                    <a16:rowId xmlns:a16="http://schemas.microsoft.com/office/drawing/2014/main" val="3172164522"/>
                  </a:ext>
                </a:extLst>
              </a:tr>
            </a:tbl>
          </a:graphicData>
        </a:graphic>
      </p:graphicFrame>
      <p:graphicFrame>
        <p:nvGraphicFramePr>
          <p:cNvPr id="9" name="Table 8">
            <a:extLst>
              <a:ext uri="{FF2B5EF4-FFF2-40B4-BE49-F238E27FC236}">
                <a16:creationId xmlns:a16="http://schemas.microsoft.com/office/drawing/2014/main" id="{A09E8BCE-54E2-B247-AA90-FA91F3FD4FBA}"/>
              </a:ext>
            </a:extLst>
          </p:cNvPr>
          <p:cNvGraphicFramePr>
            <a:graphicFrameLocks noGrp="1"/>
          </p:cNvGraphicFramePr>
          <p:nvPr>
            <p:extLst>
              <p:ext uri="{D42A27DB-BD31-4B8C-83A1-F6EECF244321}">
                <p14:modId xmlns:p14="http://schemas.microsoft.com/office/powerpoint/2010/main" val="3722929833"/>
              </p:ext>
            </p:extLst>
          </p:nvPr>
        </p:nvGraphicFramePr>
        <p:xfrm>
          <a:off x="1693238" y="4789571"/>
          <a:ext cx="1970657" cy="1278912"/>
        </p:xfrm>
        <a:graphic>
          <a:graphicData uri="http://schemas.openxmlformats.org/drawingml/2006/table">
            <a:tbl>
              <a:tblPr firstRow="1" bandRow="1">
                <a:tableStyleId>{5940675A-B579-460E-94D1-54222C63F5DA}</a:tableStyleId>
              </a:tblPr>
              <a:tblGrid>
                <a:gridCol w="1970657">
                  <a:extLst>
                    <a:ext uri="{9D8B030D-6E8A-4147-A177-3AD203B41FA5}">
                      <a16:colId xmlns:a16="http://schemas.microsoft.com/office/drawing/2014/main" val="2192022757"/>
                    </a:ext>
                  </a:extLst>
                </a:gridCol>
              </a:tblGrid>
              <a:tr h="232218">
                <a:tc>
                  <a:txBody>
                    <a:bodyPr/>
                    <a:lstStyle/>
                    <a:p>
                      <a:pPr algn="ctr"/>
                      <a:r>
                        <a:rPr lang="en-DK" sz="1800" b="0" kern="1200" dirty="0">
                          <a:solidFill>
                            <a:schemeClr val="tx1"/>
                          </a:solidFill>
                          <a:latin typeface="+mj-lt"/>
                        </a:rPr>
                        <a:t>Artist</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394992">
                <a:tc>
                  <a:txBody>
                    <a:bodyPr/>
                    <a:lstStyle/>
                    <a:p>
                      <a:pPr marL="0" indent="0" algn="l" defTabSz="914400" rtl="0" eaLnBrk="1" latinLnBrk="0" hangingPunct="1">
                        <a:buFont typeface="System Font Regular"/>
                        <a:buNone/>
                      </a:pPr>
                      <a:r>
                        <a:rPr lang="da-DK" sz="1400" kern="1200" dirty="0">
                          <a:solidFill>
                            <a:schemeClr val="tx1"/>
                          </a:solidFill>
                          <a:latin typeface="+mj-lt"/>
                          <a:ea typeface="+mn-ea"/>
                          <a:cs typeface="+mn-cs"/>
                        </a:rPr>
                        <a:t>+ </a:t>
                      </a:r>
                      <a:r>
                        <a:rPr lang="da-DK" sz="1400" kern="1200" dirty="0" err="1">
                          <a:solidFill>
                            <a:schemeClr val="tx1"/>
                          </a:solidFill>
                          <a:latin typeface="+mj-lt"/>
                          <a:ea typeface="+mn-ea"/>
                          <a:cs typeface="+mn-cs"/>
                        </a:rPr>
                        <a:t>artist_name</a:t>
                      </a:r>
                      <a:r>
                        <a:rPr lang="da-DK" sz="1400" kern="1200" dirty="0">
                          <a:solidFill>
                            <a:schemeClr val="tx1"/>
                          </a:solidFill>
                          <a:latin typeface="+mj-lt"/>
                          <a:ea typeface="+mn-ea"/>
                          <a:cs typeface="+mn-cs"/>
                        </a:rPr>
                        <a:t>: string</a:t>
                      </a:r>
                    </a:p>
                  </a:txBody>
                  <a:tcPr>
                    <a:solidFill>
                      <a:schemeClr val="bg1"/>
                    </a:solidFill>
                  </a:tcPr>
                </a:tc>
                <a:extLst>
                  <a:ext uri="{0D108BD9-81ED-4DB2-BD59-A6C34878D82A}">
                    <a16:rowId xmlns:a16="http://schemas.microsoft.com/office/drawing/2014/main" val="1716242519"/>
                  </a:ext>
                </a:extLst>
              </a:tr>
              <a:tr h="293247">
                <a:tc>
                  <a:txBody>
                    <a:bodyPr/>
                    <a:lstStyle/>
                    <a:p>
                      <a:pPr algn="l"/>
                      <a:r>
                        <a:rPr lang="en-DK" sz="1400" dirty="0">
                          <a:latin typeface="+mj-lt"/>
                        </a:rPr>
                        <a:t>+ create_art()</a:t>
                      </a:r>
                    </a:p>
                    <a:p>
                      <a:pPr algn="l"/>
                      <a:r>
                        <a:rPr lang="en-DK" sz="1400" dirty="0">
                          <a:latin typeface="+mj-lt"/>
                        </a:rPr>
                        <a:t>+ get_songs()</a:t>
                      </a:r>
                    </a:p>
                  </a:txBody>
                  <a:tcPr>
                    <a:solidFill>
                      <a:schemeClr val="bg1"/>
                    </a:solidFill>
                  </a:tcPr>
                </a:tc>
                <a:extLst>
                  <a:ext uri="{0D108BD9-81ED-4DB2-BD59-A6C34878D82A}">
                    <a16:rowId xmlns:a16="http://schemas.microsoft.com/office/drawing/2014/main" val="3172164522"/>
                  </a:ext>
                </a:extLst>
              </a:tr>
            </a:tbl>
          </a:graphicData>
        </a:graphic>
      </p:graphicFrame>
      <p:graphicFrame>
        <p:nvGraphicFramePr>
          <p:cNvPr id="10" name="Table 9">
            <a:extLst>
              <a:ext uri="{FF2B5EF4-FFF2-40B4-BE49-F238E27FC236}">
                <a16:creationId xmlns:a16="http://schemas.microsoft.com/office/drawing/2014/main" id="{B0A098B9-1FA3-AC4D-B987-238461DEA936}"/>
              </a:ext>
            </a:extLst>
          </p:cNvPr>
          <p:cNvGraphicFramePr>
            <a:graphicFrameLocks noGrp="1"/>
          </p:cNvGraphicFramePr>
          <p:nvPr>
            <p:extLst>
              <p:ext uri="{D42A27DB-BD31-4B8C-83A1-F6EECF244321}">
                <p14:modId xmlns:p14="http://schemas.microsoft.com/office/powerpoint/2010/main" val="3362562914"/>
              </p:ext>
            </p:extLst>
          </p:nvPr>
        </p:nvGraphicFramePr>
        <p:xfrm>
          <a:off x="1693238" y="3180303"/>
          <a:ext cx="1970657" cy="1188720"/>
        </p:xfrm>
        <a:graphic>
          <a:graphicData uri="http://schemas.openxmlformats.org/drawingml/2006/table">
            <a:tbl>
              <a:tblPr firstRow="1" bandRow="1">
                <a:tableStyleId>{5940675A-B579-460E-94D1-54222C63F5DA}</a:tableStyleId>
              </a:tblPr>
              <a:tblGrid>
                <a:gridCol w="1970657">
                  <a:extLst>
                    <a:ext uri="{9D8B030D-6E8A-4147-A177-3AD203B41FA5}">
                      <a16:colId xmlns:a16="http://schemas.microsoft.com/office/drawing/2014/main" val="2192022757"/>
                    </a:ext>
                  </a:extLst>
                </a:gridCol>
              </a:tblGrid>
              <a:tr h="278818">
                <a:tc>
                  <a:txBody>
                    <a:bodyPr/>
                    <a:lstStyle/>
                    <a:p>
                      <a:pPr algn="ctr"/>
                      <a:r>
                        <a:rPr lang="en-DK" sz="1800" b="0" kern="1200" dirty="0">
                          <a:solidFill>
                            <a:schemeClr val="tx1"/>
                          </a:solidFill>
                          <a:latin typeface="+mj-lt"/>
                        </a:rPr>
                        <a:t>Person</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394992">
                <a:tc>
                  <a:txBody>
                    <a:bodyPr/>
                    <a:lstStyle/>
                    <a:p>
                      <a:pPr marL="0" indent="0" algn="l" defTabSz="914400" rtl="0" eaLnBrk="1" latinLnBrk="0" hangingPunct="1">
                        <a:buFont typeface="System Font Regular"/>
                        <a:buNone/>
                      </a:pPr>
                      <a:r>
                        <a:rPr lang="da-DK" sz="1400" kern="1200" dirty="0">
                          <a:solidFill>
                            <a:schemeClr val="tx1"/>
                          </a:solidFill>
                          <a:latin typeface="+mj-lt"/>
                          <a:ea typeface="+mn-ea"/>
                          <a:cs typeface="+mn-cs"/>
                        </a:rPr>
                        <a:t>+ </a:t>
                      </a:r>
                      <a:r>
                        <a:rPr lang="da-DK" sz="1400" kern="1200" dirty="0" err="1">
                          <a:solidFill>
                            <a:schemeClr val="tx1"/>
                          </a:solidFill>
                          <a:latin typeface="+mj-lt"/>
                          <a:ea typeface="+mn-ea"/>
                          <a:cs typeface="+mn-cs"/>
                        </a:rPr>
                        <a:t>name</a:t>
                      </a:r>
                      <a:r>
                        <a:rPr lang="da-DK" sz="1400" kern="1200" dirty="0">
                          <a:solidFill>
                            <a:schemeClr val="tx1"/>
                          </a:solidFill>
                          <a:latin typeface="+mj-lt"/>
                          <a:ea typeface="+mn-ea"/>
                          <a:cs typeface="+mn-cs"/>
                        </a:rPr>
                        <a:t>: string</a:t>
                      </a:r>
                    </a:p>
                    <a:p>
                      <a:pPr marL="0" indent="0" algn="l" defTabSz="914400" rtl="0" eaLnBrk="1" latinLnBrk="0" hangingPunct="1">
                        <a:buFont typeface="System Font Regular"/>
                        <a:buNone/>
                      </a:pPr>
                      <a:r>
                        <a:rPr lang="da-DK" sz="1400" kern="1200" dirty="0">
                          <a:solidFill>
                            <a:schemeClr val="tx1"/>
                          </a:solidFill>
                          <a:latin typeface="+mj-lt"/>
                          <a:ea typeface="+mn-ea"/>
                          <a:cs typeface="+mn-cs"/>
                        </a:rPr>
                        <a:t>+ age: </a:t>
                      </a:r>
                      <a:r>
                        <a:rPr lang="da-DK" sz="1400" kern="1200" dirty="0" err="1">
                          <a:solidFill>
                            <a:schemeClr val="tx1"/>
                          </a:solidFill>
                          <a:latin typeface="+mj-lt"/>
                          <a:ea typeface="+mn-ea"/>
                          <a:cs typeface="+mn-cs"/>
                        </a:rPr>
                        <a:t>int</a:t>
                      </a:r>
                      <a:endParaRPr lang="da-DK" sz="1400" kern="1200" dirty="0">
                        <a:solidFill>
                          <a:schemeClr val="tx1"/>
                        </a:solidFill>
                        <a:latin typeface="+mj-lt"/>
                        <a:ea typeface="+mn-ea"/>
                        <a:cs typeface="+mn-cs"/>
                      </a:endParaRPr>
                    </a:p>
                  </a:txBody>
                  <a:tcPr>
                    <a:solidFill>
                      <a:schemeClr val="bg1"/>
                    </a:solidFill>
                  </a:tcPr>
                </a:tc>
                <a:extLst>
                  <a:ext uri="{0D108BD9-81ED-4DB2-BD59-A6C34878D82A}">
                    <a16:rowId xmlns:a16="http://schemas.microsoft.com/office/drawing/2014/main" val="1716242519"/>
                  </a:ext>
                </a:extLst>
              </a:tr>
              <a:tr h="293247">
                <a:tc>
                  <a:txBody>
                    <a:bodyPr/>
                    <a:lstStyle/>
                    <a:p>
                      <a:pPr algn="l"/>
                      <a:r>
                        <a:rPr lang="en-DK" sz="1400" dirty="0">
                          <a:latin typeface="+mj-lt"/>
                        </a:rPr>
                        <a:t>+ get_name()</a:t>
                      </a:r>
                    </a:p>
                  </a:txBody>
                  <a:tcPr>
                    <a:solidFill>
                      <a:schemeClr val="bg1"/>
                    </a:solidFill>
                  </a:tcPr>
                </a:tc>
                <a:extLst>
                  <a:ext uri="{0D108BD9-81ED-4DB2-BD59-A6C34878D82A}">
                    <a16:rowId xmlns:a16="http://schemas.microsoft.com/office/drawing/2014/main" val="3172164522"/>
                  </a:ext>
                </a:extLst>
              </a:tr>
            </a:tbl>
          </a:graphicData>
        </a:graphic>
      </p:graphicFrame>
      <p:cxnSp>
        <p:nvCxnSpPr>
          <p:cNvPr id="11" name="Straight Connector 10">
            <a:extLst>
              <a:ext uri="{FF2B5EF4-FFF2-40B4-BE49-F238E27FC236}">
                <a16:creationId xmlns:a16="http://schemas.microsoft.com/office/drawing/2014/main" id="{EDDA77CC-C758-B943-95F2-D6F5846E65FF}"/>
              </a:ext>
            </a:extLst>
          </p:cNvPr>
          <p:cNvCxnSpPr>
            <a:cxnSpLocks/>
            <a:endCxn id="28" idx="0"/>
          </p:cNvCxnSpPr>
          <p:nvPr/>
        </p:nvCxnSpPr>
        <p:spPr>
          <a:xfrm>
            <a:off x="8923948" y="2651715"/>
            <a:ext cx="1" cy="304563"/>
          </a:xfrm>
          <a:prstGeom prst="line">
            <a:avLst/>
          </a:prstGeom>
          <a:ln w="15875">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15" name="Triangle 14">
            <a:extLst>
              <a:ext uri="{FF2B5EF4-FFF2-40B4-BE49-F238E27FC236}">
                <a16:creationId xmlns:a16="http://schemas.microsoft.com/office/drawing/2014/main" id="{6D3AEE6D-6C4A-514C-9814-3A65C331BD31}"/>
              </a:ext>
            </a:extLst>
          </p:cNvPr>
          <p:cNvSpPr/>
          <p:nvPr/>
        </p:nvSpPr>
        <p:spPr>
          <a:xfrm>
            <a:off x="9042489" y="5071623"/>
            <a:ext cx="157655" cy="134545"/>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16" name="Straight Connector 15">
            <a:extLst>
              <a:ext uri="{FF2B5EF4-FFF2-40B4-BE49-F238E27FC236}">
                <a16:creationId xmlns:a16="http://schemas.microsoft.com/office/drawing/2014/main" id="{0E783530-8EA1-844B-9184-ABFC05F5F1B7}"/>
              </a:ext>
            </a:extLst>
          </p:cNvPr>
          <p:cNvCxnSpPr>
            <a:cxnSpLocks/>
            <a:stCxn id="15" idx="3"/>
          </p:cNvCxnSpPr>
          <p:nvPr/>
        </p:nvCxnSpPr>
        <p:spPr>
          <a:xfrm>
            <a:off x="9121317" y="5206168"/>
            <a:ext cx="0" cy="24844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08FAA72-3879-C344-9030-511CC9F8B001}"/>
              </a:ext>
            </a:extLst>
          </p:cNvPr>
          <p:cNvCxnSpPr>
            <a:cxnSpLocks/>
          </p:cNvCxnSpPr>
          <p:nvPr/>
        </p:nvCxnSpPr>
        <p:spPr>
          <a:xfrm>
            <a:off x="10043351" y="5454613"/>
            <a:ext cx="0" cy="190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81760C2-6C90-114D-82F6-7A4AB8DD6EC3}"/>
              </a:ext>
            </a:extLst>
          </p:cNvPr>
          <p:cNvCxnSpPr>
            <a:cxnSpLocks/>
          </p:cNvCxnSpPr>
          <p:nvPr/>
        </p:nvCxnSpPr>
        <p:spPr>
          <a:xfrm>
            <a:off x="7651083" y="5454613"/>
            <a:ext cx="0" cy="19003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DECF961-5DB4-A240-9024-40F9B320FC42}"/>
              </a:ext>
            </a:extLst>
          </p:cNvPr>
          <p:cNvCxnSpPr>
            <a:cxnSpLocks/>
          </p:cNvCxnSpPr>
          <p:nvPr/>
        </p:nvCxnSpPr>
        <p:spPr>
          <a:xfrm>
            <a:off x="7651083" y="5454613"/>
            <a:ext cx="239226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riangle 23">
            <a:extLst>
              <a:ext uri="{FF2B5EF4-FFF2-40B4-BE49-F238E27FC236}">
                <a16:creationId xmlns:a16="http://schemas.microsoft.com/office/drawing/2014/main" id="{5E493CF1-EB1F-E94E-AF23-A22B85EA45F8}"/>
              </a:ext>
            </a:extLst>
          </p:cNvPr>
          <p:cNvSpPr/>
          <p:nvPr/>
        </p:nvSpPr>
        <p:spPr>
          <a:xfrm>
            <a:off x="2545614" y="4377980"/>
            <a:ext cx="157655" cy="134545"/>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25" name="Straight Connector 24">
            <a:extLst>
              <a:ext uri="{FF2B5EF4-FFF2-40B4-BE49-F238E27FC236}">
                <a16:creationId xmlns:a16="http://schemas.microsoft.com/office/drawing/2014/main" id="{07468CDE-7DB0-AE4E-A785-64692CD43FFA}"/>
              </a:ext>
            </a:extLst>
          </p:cNvPr>
          <p:cNvCxnSpPr>
            <a:cxnSpLocks/>
            <a:stCxn id="24" idx="3"/>
          </p:cNvCxnSpPr>
          <p:nvPr/>
        </p:nvCxnSpPr>
        <p:spPr>
          <a:xfrm>
            <a:off x="2624442" y="4512525"/>
            <a:ext cx="0" cy="27398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Diamond 27">
            <a:extLst>
              <a:ext uri="{FF2B5EF4-FFF2-40B4-BE49-F238E27FC236}">
                <a16:creationId xmlns:a16="http://schemas.microsoft.com/office/drawing/2014/main" id="{853F273D-4A79-7C4E-9B21-D48217E78D70}"/>
              </a:ext>
            </a:extLst>
          </p:cNvPr>
          <p:cNvSpPr/>
          <p:nvPr/>
        </p:nvSpPr>
        <p:spPr>
          <a:xfrm>
            <a:off x="8847217" y="2956278"/>
            <a:ext cx="153463" cy="248086"/>
          </a:xfrm>
          <a:prstGeom prst="diamon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0" name="Diamond 29">
            <a:extLst>
              <a:ext uri="{FF2B5EF4-FFF2-40B4-BE49-F238E27FC236}">
                <a16:creationId xmlns:a16="http://schemas.microsoft.com/office/drawing/2014/main" id="{7609D613-9F7E-ED49-9D57-020CE27BF1D3}"/>
              </a:ext>
            </a:extLst>
          </p:cNvPr>
          <p:cNvSpPr/>
          <p:nvPr/>
        </p:nvSpPr>
        <p:spPr>
          <a:xfrm rot="16200000">
            <a:off x="7949038" y="3395950"/>
            <a:ext cx="153463" cy="248086"/>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31" name="Straight Connector 30">
            <a:extLst>
              <a:ext uri="{FF2B5EF4-FFF2-40B4-BE49-F238E27FC236}">
                <a16:creationId xmlns:a16="http://schemas.microsoft.com/office/drawing/2014/main" id="{6E989E01-C59C-AF48-8132-1704A339BA1C}"/>
              </a:ext>
            </a:extLst>
          </p:cNvPr>
          <p:cNvCxnSpPr>
            <a:cxnSpLocks/>
          </p:cNvCxnSpPr>
          <p:nvPr/>
        </p:nvCxnSpPr>
        <p:spPr>
          <a:xfrm>
            <a:off x="4228713" y="3519993"/>
            <a:ext cx="0" cy="150859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7433547-4A7D-0946-BD55-FB7A47462A78}"/>
              </a:ext>
            </a:extLst>
          </p:cNvPr>
          <p:cNvCxnSpPr>
            <a:cxnSpLocks/>
          </p:cNvCxnSpPr>
          <p:nvPr/>
        </p:nvCxnSpPr>
        <p:spPr>
          <a:xfrm flipH="1">
            <a:off x="3663895" y="5028586"/>
            <a:ext cx="71725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E09FEA2-E420-1C4A-803D-76F7ACDFF693}"/>
              </a:ext>
            </a:extLst>
          </p:cNvPr>
          <p:cNvCxnSpPr>
            <a:cxnSpLocks/>
            <a:endCxn id="30" idx="0"/>
          </p:cNvCxnSpPr>
          <p:nvPr/>
        </p:nvCxnSpPr>
        <p:spPr>
          <a:xfrm>
            <a:off x="4228713" y="3519993"/>
            <a:ext cx="367301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40" name="Table 39">
            <a:extLst>
              <a:ext uri="{FF2B5EF4-FFF2-40B4-BE49-F238E27FC236}">
                <a16:creationId xmlns:a16="http://schemas.microsoft.com/office/drawing/2014/main" id="{97AF6D0D-F21D-794C-997F-9D0C92128C41}"/>
              </a:ext>
            </a:extLst>
          </p:cNvPr>
          <p:cNvGraphicFramePr>
            <a:graphicFrameLocks noGrp="1"/>
          </p:cNvGraphicFramePr>
          <p:nvPr>
            <p:extLst>
              <p:ext uri="{D42A27DB-BD31-4B8C-83A1-F6EECF244321}">
                <p14:modId xmlns:p14="http://schemas.microsoft.com/office/powerpoint/2010/main" val="4014780354"/>
              </p:ext>
            </p:extLst>
          </p:nvPr>
        </p:nvGraphicFramePr>
        <p:xfrm>
          <a:off x="4631304" y="4286979"/>
          <a:ext cx="1665801" cy="1792919"/>
        </p:xfrm>
        <a:graphic>
          <a:graphicData uri="http://schemas.openxmlformats.org/drawingml/2006/table">
            <a:tbl>
              <a:tblPr firstRow="1" bandRow="1">
                <a:tableStyleId>{5940675A-B579-460E-94D1-54222C63F5DA}</a:tableStyleId>
              </a:tblPr>
              <a:tblGrid>
                <a:gridCol w="1665801">
                  <a:extLst>
                    <a:ext uri="{9D8B030D-6E8A-4147-A177-3AD203B41FA5}">
                      <a16:colId xmlns:a16="http://schemas.microsoft.com/office/drawing/2014/main" val="2192022757"/>
                    </a:ext>
                  </a:extLst>
                </a:gridCol>
              </a:tblGrid>
              <a:tr h="334915">
                <a:tc>
                  <a:txBody>
                    <a:bodyPr/>
                    <a:lstStyle/>
                    <a:p>
                      <a:pPr algn="ctr"/>
                      <a:r>
                        <a:rPr lang="en-DK" sz="1800" b="0" kern="1200" dirty="0">
                          <a:solidFill>
                            <a:schemeClr val="tx1"/>
                          </a:solidFill>
                          <a:latin typeface="+mj-lt"/>
                        </a:rPr>
                        <a:t>Album</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865198">
                <a:tc>
                  <a:txBody>
                    <a:bodyPr/>
                    <a:lstStyle/>
                    <a:p>
                      <a:pPr marL="0" indent="0" algn="l" defTabSz="914400" rtl="0" eaLnBrk="1" latinLnBrk="0" hangingPunct="1">
                        <a:buFont typeface="System Font Regular"/>
                        <a:buNone/>
                      </a:pPr>
                      <a:r>
                        <a:rPr lang="da-DK" sz="1400" kern="1200" dirty="0">
                          <a:solidFill>
                            <a:schemeClr val="tx1"/>
                          </a:solidFill>
                          <a:latin typeface="+mj-lt"/>
                          <a:ea typeface="+mn-ea"/>
                          <a:cs typeface="+mn-cs"/>
                        </a:rPr>
                        <a:t>+ </a:t>
                      </a:r>
                      <a:r>
                        <a:rPr lang="da-DK" sz="1400" kern="1200" dirty="0" err="1">
                          <a:solidFill>
                            <a:schemeClr val="tx1"/>
                          </a:solidFill>
                          <a:latin typeface="+mj-lt"/>
                          <a:ea typeface="+mn-ea"/>
                          <a:cs typeface="+mn-cs"/>
                        </a:rPr>
                        <a:t>title</a:t>
                      </a:r>
                      <a:r>
                        <a:rPr lang="en-DK" sz="1400" kern="1200" dirty="0">
                          <a:solidFill>
                            <a:schemeClr val="tx1"/>
                          </a:solidFill>
                          <a:latin typeface="+mj-lt"/>
                          <a:ea typeface="+mn-ea"/>
                          <a:cs typeface="+mn-cs"/>
                        </a:rPr>
                        <a:t>: string</a:t>
                      </a:r>
                    </a:p>
                    <a:p>
                      <a:pPr marL="0" indent="0" algn="l" defTabSz="914400" rtl="0" eaLnBrk="1" latinLnBrk="0" hangingPunct="1">
                        <a:buFont typeface="System Font Regular"/>
                        <a:buNone/>
                      </a:pPr>
                      <a:r>
                        <a:rPr lang="en-DK" sz="1400" kern="1200" dirty="0">
                          <a:solidFill>
                            <a:schemeClr val="tx1"/>
                          </a:solidFill>
                          <a:latin typeface="+mj-lt"/>
                          <a:ea typeface="+mn-ea"/>
                          <a:cs typeface="+mn-cs"/>
                        </a:rPr>
                        <a:t>+ artist: Artist</a:t>
                      </a:r>
                    </a:p>
                    <a:p>
                      <a:pPr marL="0" indent="0" algn="l" defTabSz="914400" rtl="0" eaLnBrk="1" latinLnBrk="0" hangingPunct="1">
                        <a:buFont typeface="System Font Regular"/>
                        <a:buNone/>
                      </a:pPr>
                      <a:r>
                        <a:rPr lang="en-DK" sz="1400" kern="1200" dirty="0">
                          <a:solidFill>
                            <a:schemeClr val="tx1"/>
                          </a:solidFill>
                          <a:latin typeface="+mj-lt"/>
                          <a:ea typeface="+mn-ea"/>
                          <a:cs typeface="+mn-cs"/>
                        </a:rPr>
                        <a:t>+ times_played: int</a:t>
                      </a:r>
                    </a:p>
                    <a:p>
                      <a:pPr marL="0" indent="0" algn="l" defTabSz="914400" rtl="0" eaLnBrk="1" latinLnBrk="0" hangingPunct="1">
                        <a:buFont typeface="System Font Regular"/>
                        <a:buNone/>
                      </a:pPr>
                      <a:r>
                        <a:rPr lang="en-DK" sz="1400" kern="1200" dirty="0">
                          <a:solidFill>
                            <a:schemeClr val="tx1"/>
                          </a:solidFill>
                          <a:latin typeface="+mj-lt"/>
                          <a:ea typeface="+mn-ea"/>
                          <a:cs typeface="+mn-cs"/>
                        </a:rPr>
                        <a:t>+ number_of_songs</a:t>
                      </a:r>
                    </a:p>
                  </a:txBody>
                  <a:tcPr>
                    <a:solidFill>
                      <a:schemeClr val="bg1"/>
                    </a:solidFill>
                  </a:tcPr>
                </a:tc>
                <a:extLst>
                  <a:ext uri="{0D108BD9-81ED-4DB2-BD59-A6C34878D82A}">
                    <a16:rowId xmlns:a16="http://schemas.microsoft.com/office/drawing/2014/main" val="1716242519"/>
                  </a:ext>
                </a:extLst>
              </a:tr>
              <a:tr h="482279">
                <a:tc>
                  <a:txBody>
                    <a:bodyPr/>
                    <a:lstStyle/>
                    <a:p>
                      <a:pPr marL="0" algn="l" defTabSz="914400" rtl="0" eaLnBrk="1" latinLnBrk="0" hangingPunct="1"/>
                      <a:r>
                        <a:rPr lang="en-DK" sz="1400" kern="1200" dirty="0">
                          <a:solidFill>
                            <a:schemeClr val="tx1"/>
                          </a:solidFill>
                          <a:latin typeface="+mj-lt"/>
                          <a:ea typeface="+mn-ea"/>
                          <a:cs typeface="+mn-cs"/>
                        </a:rPr>
                        <a:t>+ release()</a:t>
                      </a:r>
                    </a:p>
                  </a:txBody>
                  <a:tcPr>
                    <a:solidFill>
                      <a:schemeClr val="bg1"/>
                    </a:solidFill>
                  </a:tcPr>
                </a:tc>
                <a:extLst>
                  <a:ext uri="{0D108BD9-81ED-4DB2-BD59-A6C34878D82A}">
                    <a16:rowId xmlns:a16="http://schemas.microsoft.com/office/drawing/2014/main" val="3172164522"/>
                  </a:ext>
                </a:extLst>
              </a:tr>
            </a:tbl>
          </a:graphicData>
        </a:graphic>
      </p:graphicFrame>
      <p:sp>
        <p:nvSpPr>
          <p:cNvPr id="45" name="Diamond 44">
            <a:extLst>
              <a:ext uri="{FF2B5EF4-FFF2-40B4-BE49-F238E27FC236}">
                <a16:creationId xmlns:a16="http://schemas.microsoft.com/office/drawing/2014/main" id="{1D40F2BA-0076-6642-B674-2537BC2426BC}"/>
              </a:ext>
            </a:extLst>
          </p:cNvPr>
          <p:cNvSpPr/>
          <p:nvPr/>
        </p:nvSpPr>
        <p:spPr>
          <a:xfrm rot="16200000">
            <a:off x="4428457" y="4904543"/>
            <a:ext cx="153463" cy="248086"/>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47" name="Straight Connector 46">
            <a:extLst>
              <a:ext uri="{FF2B5EF4-FFF2-40B4-BE49-F238E27FC236}">
                <a16:creationId xmlns:a16="http://schemas.microsoft.com/office/drawing/2014/main" id="{B820FFFF-96FC-604D-B97C-495DF5B3EF1D}"/>
              </a:ext>
            </a:extLst>
          </p:cNvPr>
          <p:cNvCxnSpPr>
            <a:cxnSpLocks/>
            <a:endCxn id="48" idx="0"/>
          </p:cNvCxnSpPr>
          <p:nvPr/>
        </p:nvCxnSpPr>
        <p:spPr>
          <a:xfrm>
            <a:off x="6897420" y="5183438"/>
            <a:ext cx="1" cy="206998"/>
          </a:xfrm>
          <a:prstGeom prst="line">
            <a:avLst/>
          </a:prstGeom>
          <a:ln w="15875">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48" name="Diamond 47">
            <a:extLst>
              <a:ext uri="{FF2B5EF4-FFF2-40B4-BE49-F238E27FC236}">
                <a16:creationId xmlns:a16="http://schemas.microsoft.com/office/drawing/2014/main" id="{1F1D92E5-DA5E-B64B-8C3A-58E025CB68ED}"/>
              </a:ext>
            </a:extLst>
          </p:cNvPr>
          <p:cNvSpPr/>
          <p:nvPr/>
        </p:nvSpPr>
        <p:spPr>
          <a:xfrm>
            <a:off x="6820689" y="5390436"/>
            <a:ext cx="153463" cy="248086"/>
          </a:xfrm>
          <a:prstGeom prst="diamon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cxnSp>
        <p:nvCxnSpPr>
          <p:cNvPr id="50" name="Straight Connector 49">
            <a:extLst>
              <a:ext uri="{FF2B5EF4-FFF2-40B4-BE49-F238E27FC236}">
                <a16:creationId xmlns:a16="http://schemas.microsoft.com/office/drawing/2014/main" id="{232A14E5-8D02-9147-BDE6-CD6D65464CCC}"/>
              </a:ext>
            </a:extLst>
          </p:cNvPr>
          <p:cNvCxnSpPr>
            <a:cxnSpLocks/>
            <a:stCxn id="40" idx="3"/>
          </p:cNvCxnSpPr>
          <p:nvPr/>
        </p:nvCxnSpPr>
        <p:spPr>
          <a:xfrm>
            <a:off x="6297105" y="5183438"/>
            <a:ext cx="600315" cy="0"/>
          </a:xfrm>
          <a:prstGeom prst="line">
            <a:avLst/>
          </a:prstGeom>
          <a:ln w="15875">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196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 presetClass="emph" presetSubtype="0" fill="hold" nodeType="clickEffect">
                                  <p:stCondLst>
                                    <p:cond delay="0"/>
                                  </p:stCondLst>
                                  <p:childTnLst>
                                    <p:animScale>
                                      <p:cBhvr>
                                        <p:cTn id="10" dur="1000" fill="hold"/>
                                        <p:tgtEl>
                                          <p:spTgt spid="34818"/>
                                        </p:tgtEl>
                                      </p:cBhvr>
                                      <p:by x="50000" y="50000"/>
                                    </p:animScale>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1"/>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36"/>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0"/>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9"/>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4"/>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4" grpId="0" animBg="1"/>
      <p:bldP spid="28" grpId="0" animBg="1"/>
      <p:bldP spid="30" grpId="0" animBg="1"/>
      <p:bldP spid="45" grpId="0" animBg="1"/>
      <p:bldP spid="4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B391D-E33B-1B4F-835A-F89A2F85DF6F}"/>
              </a:ext>
            </a:extLst>
          </p:cNvPr>
          <p:cNvSpPr>
            <a:spLocks noGrp="1"/>
          </p:cNvSpPr>
          <p:nvPr>
            <p:ph type="title"/>
          </p:nvPr>
        </p:nvSpPr>
        <p:spPr/>
        <p:txBody>
          <a:bodyPr/>
          <a:lstStyle/>
          <a:p>
            <a:r>
              <a:rPr lang="en-DK" dirty="0"/>
              <a:t>Recap</a:t>
            </a:r>
          </a:p>
        </p:txBody>
      </p:sp>
      <p:sp>
        <p:nvSpPr>
          <p:cNvPr id="3" name="Content Placeholder 2">
            <a:extLst>
              <a:ext uri="{FF2B5EF4-FFF2-40B4-BE49-F238E27FC236}">
                <a16:creationId xmlns:a16="http://schemas.microsoft.com/office/drawing/2014/main" id="{AC04D13B-EE24-C24C-8018-96C78B513E67}"/>
              </a:ext>
            </a:extLst>
          </p:cNvPr>
          <p:cNvSpPr>
            <a:spLocks noGrp="1"/>
          </p:cNvSpPr>
          <p:nvPr>
            <p:ph idx="1"/>
          </p:nvPr>
        </p:nvSpPr>
        <p:spPr>
          <a:xfrm>
            <a:off x="700635" y="1839555"/>
            <a:ext cx="10691265" cy="4096349"/>
          </a:xfrm>
        </p:spPr>
        <p:txBody>
          <a:bodyPr>
            <a:normAutofit lnSpcReduction="10000"/>
          </a:bodyPr>
          <a:lstStyle/>
          <a:p>
            <a:pPr marL="685800" indent="-685800"/>
            <a:r>
              <a:rPr lang="en-DK" cap="all" spc="30" dirty="0">
                <a:latin typeface="+mj-lt"/>
              </a:rPr>
              <a:t>Abstraction:  </a:t>
            </a:r>
            <a:br>
              <a:rPr lang="en-DK" cap="all" spc="30" dirty="0">
                <a:latin typeface="+mj-lt"/>
              </a:rPr>
            </a:br>
            <a:r>
              <a:rPr lang="en-DK" dirty="0">
                <a:latin typeface="+mj-lt"/>
              </a:rPr>
              <a:t>generalize functionalities and properties into a class.</a:t>
            </a:r>
            <a:endParaRPr lang="en-DK" cap="all" spc="30" dirty="0">
              <a:latin typeface="+mj-lt"/>
            </a:endParaRPr>
          </a:p>
          <a:p>
            <a:pPr marL="685800" indent="-685800"/>
            <a:r>
              <a:rPr lang="en-DK" cap="all" spc="30" dirty="0">
                <a:latin typeface="+mj-lt"/>
              </a:rPr>
              <a:t>Encapsulation: </a:t>
            </a:r>
            <a:br>
              <a:rPr lang="en-DK" cap="all" spc="30" dirty="0">
                <a:latin typeface="+mj-lt"/>
              </a:rPr>
            </a:br>
            <a:r>
              <a:rPr lang="en-DK" dirty="0">
                <a:latin typeface="+mj-lt"/>
              </a:rPr>
              <a:t>encapsulate responsibility within one class </a:t>
            </a:r>
            <a:br>
              <a:rPr lang="en-DK" dirty="0">
                <a:latin typeface="+mj-lt"/>
              </a:rPr>
            </a:br>
            <a:r>
              <a:rPr lang="en-DK" dirty="0">
                <a:latin typeface="+mj-lt"/>
              </a:rPr>
              <a:t>and decouple it from other classes.</a:t>
            </a:r>
          </a:p>
          <a:p>
            <a:pPr marL="685800" indent="-685800"/>
            <a:r>
              <a:rPr lang="en-DK" cap="all" spc="30" dirty="0">
                <a:latin typeface="+mj-lt"/>
              </a:rPr>
              <a:t>Inheritance: </a:t>
            </a:r>
            <a:br>
              <a:rPr lang="en-DK" cap="all" spc="30" dirty="0">
                <a:latin typeface="+mj-lt"/>
              </a:rPr>
            </a:br>
            <a:r>
              <a:rPr lang="en-DK" dirty="0">
                <a:latin typeface="+mj-lt"/>
              </a:rPr>
              <a:t>“is a” relationships where functionalities and </a:t>
            </a:r>
            <a:br>
              <a:rPr lang="en-DK" dirty="0">
                <a:latin typeface="+mj-lt"/>
              </a:rPr>
            </a:br>
            <a:r>
              <a:rPr lang="en-DK" dirty="0">
                <a:latin typeface="+mj-lt"/>
              </a:rPr>
              <a:t>properties are inherited.</a:t>
            </a:r>
          </a:p>
          <a:p>
            <a:pPr marL="685800" indent="-685800"/>
            <a:r>
              <a:rPr lang="en-DK" cap="all" spc="30" dirty="0">
                <a:latin typeface="+mj-lt"/>
              </a:rPr>
              <a:t>Polymorphism: </a:t>
            </a:r>
            <a:br>
              <a:rPr lang="en-DK" cap="all" spc="30" dirty="0">
                <a:latin typeface="+mj-lt"/>
              </a:rPr>
            </a:br>
            <a:r>
              <a:rPr lang="en-DK" dirty="0">
                <a:latin typeface="+mj-lt"/>
              </a:rPr>
              <a:t>the ability of inherited methods to redefine behavior.</a:t>
            </a:r>
          </a:p>
          <a:p>
            <a:pPr marL="685800" indent="-685800"/>
            <a:endParaRPr lang="en-DK" cap="all" spc="30" dirty="0">
              <a:latin typeface="+mj-lt"/>
            </a:endParaRPr>
          </a:p>
        </p:txBody>
      </p:sp>
      <p:pic>
        <p:nvPicPr>
          <p:cNvPr id="4" name="Picture 3" descr="Diagram&#10;&#10;Description automatically generated with low confidence">
            <a:extLst>
              <a:ext uri="{FF2B5EF4-FFF2-40B4-BE49-F238E27FC236}">
                <a16:creationId xmlns:a16="http://schemas.microsoft.com/office/drawing/2014/main" id="{1C44A61C-9323-414F-A9ED-C4AC4C31685F}"/>
              </a:ext>
            </a:extLst>
          </p:cNvPr>
          <p:cNvPicPr>
            <a:picLocks noChangeAspect="1"/>
          </p:cNvPicPr>
          <p:nvPr/>
        </p:nvPicPr>
        <p:blipFill>
          <a:blip r:embed="rId3"/>
          <a:stretch>
            <a:fillRect/>
          </a:stretch>
        </p:blipFill>
        <p:spPr>
          <a:xfrm>
            <a:off x="7137581" y="1990622"/>
            <a:ext cx="3813007" cy="1667387"/>
          </a:xfrm>
          <a:prstGeom prst="rect">
            <a:avLst/>
          </a:prstGeom>
        </p:spPr>
      </p:pic>
      <p:pic>
        <p:nvPicPr>
          <p:cNvPr id="5" name="Picture 2" descr="Object-Oriented Database {Concepts, Examples, Pros and Cons}">
            <a:extLst>
              <a:ext uri="{FF2B5EF4-FFF2-40B4-BE49-F238E27FC236}">
                <a16:creationId xmlns:a16="http://schemas.microsoft.com/office/drawing/2014/main" id="{A6D9B0FA-9EEF-8442-93AA-E90AC1B622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37581" y="1918780"/>
            <a:ext cx="4227151" cy="211357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Diagram&#10;&#10;Description automatically generated">
            <a:extLst>
              <a:ext uri="{FF2B5EF4-FFF2-40B4-BE49-F238E27FC236}">
                <a16:creationId xmlns:a16="http://schemas.microsoft.com/office/drawing/2014/main" id="{996E23B7-1E69-7645-836D-6E4F5BD3C5AE}"/>
              </a:ext>
            </a:extLst>
          </p:cNvPr>
          <p:cNvPicPr>
            <a:picLocks noChangeAspect="1"/>
          </p:cNvPicPr>
          <p:nvPr/>
        </p:nvPicPr>
        <p:blipFill rotWithShape="1">
          <a:blip r:embed="rId5"/>
          <a:srcRect r="9838"/>
          <a:stretch/>
        </p:blipFill>
        <p:spPr>
          <a:xfrm>
            <a:off x="6927574" y="1777036"/>
            <a:ext cx="4437158" cy="2867099"/>
          </a:xfrm>
          <a:prstGeom prst="rect">
            <a:avLst/>
          </a:prstGeom>
        </p:spPr>
      </p:pic>
      <p:sp>
        <p:nvSpPr>
          <p:cNvPr id="9" name="TextBox 8">
            <a:extLst>
              <a:ext uri="{FF2B5EF4-FFF2-40B4-BE49-F238E27FC236}">
                <a16:creationId xmlns:a16="http://schemas.microsoft.com/office/drawing/2014/main" id="{4C625099-E5C8-1347-8134-DA0D5F02FE1F}"/>
              </a:ext>
            </a:extLst>
          </p:cNvPr>
          <p:cNvSpPr txBox="1"/>
          <p:nvPr/>
        </p:nvSpPr>
        <p:spPr>
          <a:xfrm>
            <a:off x="7310230" y="1767097"/>
            <a:ext cx="4684546" cy="3785652"/>
          </a:xfrm>
          <a:prstGeom prst="rect">
            <a:avLst/>
          </a:prstGeom>
          <a:solidFill>
            <a:schemeClr val="bg1"/>
          </a:solidFill>
        </p:spPr>
        <p:txBody>
          <a:bodyPr wrap="square" rtlCol="0">
            <a:spAutoFit/>
          </a:bodyPr>
          <a:lstStyle/>
          <a:p>
            <a:endParaRPr lang="en-GB" dirty="0">
              <a:latin typeface="Courier" pitchFamily="2" charset="0"/>
            </a:endParaRPr>
          </a:p>
          <a:p>
            <a:endParaRPr lang="en-GB" dirty="0">
              <a:latin typeface="Courier" pitchFamily="2" charset="0"/>
            </a:endParaRPr>
          </a:p>
          <a:p>
            <a:r>
              <a:rPr lang="en-GB" sz="1600" dirty="0">
                <a:latin typeface="Courier" pitchFamily="2" charset="0"/>
              </a:rPr>
              <a:t>&gt;&gt;&gt; </a:t>
            </a:r>
            <a:r>
              <a:rPr lang="en-GB" sz="1600" dirty="0" err="1">
                <a:latin typeface="Courier" pitchFamily="2" charset="0"/>
              </a:rPr>
              <a:t>some_text</a:t>
            </a:r>
            <a:r>
              <a:rPr lang="en-GB" sz="1600" dirty="0">
                <a:latin typeface="Courier" pitchFamily="2" charset="0"/>
              </a:rPr>
              <a:t> = “Programming is fun”</a:t>
            </a:r>
          </a:p>
          <a:p>
            <a:r>
              <a:rPr lang="en-GB" sz="1600" dirty="0">
                <a:latin typeface="Courier" pitchFamily="2" charset="0"/>
              </a:rPr>
              <a:t>&gt;&gt;&gt; </a:t>
            </a:r>
            <a:r>
              <a:rPr lang="en-GB" sz="1600" dirty="0" err="1">
                <a:latin typeface="Courier" pitchFamily="2" charset="0"/>
              </a:rPr>
              <a:t>some_list</a:t>
            </a:r>
            <a:r>
              <a:rPr lang="en-GB" sz="1600" dirty="0">
                <a:latin typeface="Courier" pitchFamily="2" charset="0"/>
              </a:rPr>
              <a:t> = [2,5,3,6,7,1]</a:t>
            </a:r>
          </a:p>
          <a:p>
            <a:r>
              <a:rPr lang="en-GB" sz="1600" dirty="0">
                <a:latin typeface="Courier" pitchFamily="2" charset="0"/>
              </a:rPr>
              <a:t>&gt;&gt;&gt; </a:t>
            </a:r>
            <a:r>
              <a:rPr lang="en-GB" sz="1600" dirty="0" err="1">
                <a:latin typeface="Courier" pitchFamily="2" charset="0"/>
              </a:rPr>
              <a:t>len</a:t>
            </a:r>
            <a:r>
              <a:rPr lang="en-GB" sz="1600" dirty="0">
                <a:latin typeface="Courier" pitchFamily="2" charset="0"/>
              </a:rPr>
              <a:t>(</a:t>
            </a:r>
            <a:r>
              <a:rPr lang="en-GB" sz="1600" dirty="0" err="1">
                <a:latin typeface="Courier" pitchFamily="2" charset="0"/>
              </a:rPr>
              <a:t>some_text</a:t>
            </a:r>
            <a:r>
              <a:rPr lang="en-GB" sz="1600" dirty="0">
                <a:latin typeface="Courier" pitchFamily="2" charset="0"/>
              </a:rPr>
              <a:t>)</a:t>
            </a:r>
          </a:p>
          <a:p>
            <a:r>
              <a:rPr lang="en-GB" sz="1600" dirty="0">
                <a:latin typeface="Courier" pitchFamily="2" charset="0"/>
              </a:rPr>
              <a:t>18</a:t>
            </a:r>
          </a:p>
          <a:p>
            <a:r>
              <a:rPr lang="en-GB" sz="1600" dirty="0">
                <a:latin typeface="Courier" pitchFamily="2" charset="0"/>
              </a:rPr>
              <a:t>&gt;&gt;&gt; </a:t>
            </a:r>
            <a:r>
              <a:rPr lang="en-GB" sz="1600" dirty="0" err="1">
                <a:latin typeface="Courier" pitchFamily="2" charset="0"/>
              </a:rPr>
              <a:t>len</a:t>
            </a:r>
            <a:r>
              <a:rPr lang="en-GB" sz="1600" dirty="0">
                <a:latin typeface="Courier" pitchFamily="2" charset="0"/>
              </a:rPr>
              <a:t>(</a:t>
            </a:r>
            <a:r>
              <a:rPr lang="en-GB" sz="1600" dirty="0" err="1">
                <a:latin typeface="Courier" pitchFamily="2" charset="0"/>
              </a:rPr>
              <a:t>some_list</a:t>
            </a:r>
            <a:r>
              <a:rPr lang="en-GB" sz="1600" dirty="0">
                <a:latin typeface="Courier" pitchFamily="2" charset="0"/>
              </a:rPr>
              <a:t>)</a:t>
            </a:r>
          </a:p>
          <a:p>
            <a:r>
              <a:rPr lang="en-GB" sz="1600" dirty="0">
                <a:latin typeface="Courier" pitchFamily="2" charset="0"/>
              </a:rPr>
              <a:t>6</a:t>
            </a:r>
          </a:p>
          <a:p>
            <a:endParaRPr lang="en-GB" dirty="0">
              <a:latin typeface="Courier" pitchFamily="2" charset="0"/>
            </a:endParaRPr>
          </a:p>
          <a:p>
            <a:endParaRPr lang="en-GB" dirty="0">
              <a:latin typeface="Courier" pitchFamily="2" charset="0"/>
            </a:endParaRPr>
          </a:p>
          <a:p>
            <a:endParaRPr lang="en-GB" dirty="0">
              <a:latin typeface="Courier" pitchFamily="2" charset="0"/>
            </a:endParaRPr>
          </a:p>
          <a:p>
            <a:endParaRPr lang="en-GB" dirty="0">
              <a:latin typeface="Courier" pitchFamily="2" charset="0"/>
            </a:endParaRPr>
          </a:p>
          <a:p>
            <a:endParaRPr lang="en-GB" dirty="0">
              <a:latin typeface="Courier" pitchFamily="2" charset="0"/>
            </a:endParaRPr>
          </a:p>
          <a:p>
            <a:endParaRPr lang="en-DK" dirty="0"/>
          </a:p>
        </p:txBody>
      </p:sp>
      <p:pic>
        <p:nvPicPr>
          <p:cNvPr id="10" name="Picture 9" descr="Shape&#10;&#10;Description automatically generated with medium confidence">
            <a:extLst>
              <a:ext uri="{FF2B5EF4-FFF2-40B4-BE49-F238E27FC236}">
                <a16:creationId xmlns:a16="http://schemas.microsoft.com/office/drawing/2014/main" id="{62867D63-6459-F743-8E83-8EE7B6090480}"/>
              </a:ext>
            </a:extLst>
          </p:cNvPr>
          <p:cNvPicPr>
            <a:picLocks noChangeAspect="1"/>
          </p:cNvPicPr>
          <p:nvPr/>
        </p:nvPicPr>
        <p:blipFill>
          <a:blip r:embed="rId6"/>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1822994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6EBD7-30C4-924C-818C-470E6C380A61}"/>
              </a:ext>
            </a:extLst>
          </p:cNvPr>
          <p:cNvSpPr>
            <a:spLocks noGrp="1"/>
          </p:cNvSpPr>
          <p:nvPr>
            <p:ph type="title"/>
          </p:nvPr>
        </p:nvSpPr>
        <p:spPr/>
        <p:txBody>
          <a:bodyPr/>
          <a:lstStyle/>
          <a:p>
            <a:r>
              <a:rPr lang="en-GB" dirty="0"/>
              <a:t>P</a:t>
            </a:r>
            <a:r>
              <a:rPr lang="en-DK" dirty="0"/>
              <a:t>en-and-paper Design exercise</a:t>
            </a:r>
          </a:p>
        </p:txBody>
      </p:sp>
      <p:sp>
        <p:nvSpPr>
          <p:cNvPr id="3" name="Content Placeholder 2">
            <a:extLst>
              <a:ext uri="{FF2B5EF4-FFF2-40B4-BE49-F238E27FC236}">
                <a16:creationId xmlns:a16="http://schemas.microsoft.com/office/drawing/2014/main" id="{722F3619-28E4-2D4C-8274-AB976E0A7412}"/>
              </a:ext>
            </a:extLst>
          </p:cNvPr>
          <p:cNvSpPr>
            <a:spLocks noGrp="1"/>
          </p:cNvSpPr>
          <p:nvPr>
            <p:ph idx="1"/>
          </p:nvPr>
        </p:nvSpPr>
        <p:spPr>
          <a:xfrm>
            <a:off x="700635" y="1860864"/>
            <a:ext cx="10691265" cy="4233418"/>
          </a:xfrm>
        </p:spPr>
        <p:txBody>
          <a:bodyPr>
            <a:normAutofit lnSpcReduction="10000"/>
          </a:bodyPr>
          <a:lstStyle/>
          <a:p>
            <a:pPr marL="0" indent="0">
              <a:lnSpc>
                <a:spcPct val="150000"/>
              </a:lnSpc>
              <a:buNone/>
            </a:pPr>
            <a:r>
              <a:rPr lang="en-GB" sz="2800" dirty="0">
                <a:latin typeface="+mj-lt"/>
              </a:rPr>
              <a:t>0.   Decide on a “is a”-relationship you want to work with. </a:t>
            </a:r>
          </a:p>
          <a:p>
            <a:pPr marL="457200" indent="-457200">
              <a:lnSpc>
                <a:spcPct val="150000"/>
              </a:lnSpc>
              <a:buFont typeface="+mj-lt"/>
              <a:buAutoNum type="arabicPeriod"/>
            </a:pPr>
            <a:r>
              <a:rPr lang="en-GB" sz="2800" dirty="0">
                <a:latin typeface="+mj-lt"/>
              </a:rPr>
              <a:t>Design several classes – at least two subclasses and one superclass.</a:t>
            </a:r>
          </a:p>
          <a:p>
            <a:pPr marL="457200" indent="-457200">
              <a:lnSpc>
                <a:spcPct val="150000"/>
              </a:lnSpc>
              <a:buFont typeface="+mj-lt"/>
              <a:buAutoNum type="arabicPeriod"/>
            </a:pPr>
            <a:r>
              <a:rPr lang="en-GB" sz="2800" dirty="0">
                <a:latin typeface="+mj-lt"/>
              </a:rPr>
              <a:t>Identify the attributes and methods. Which ones belong in the superclass? And which in the subclasses? </a:t>
            </a:r>
          </a:p>
          <a:p>
            <a:pPr marL="457200" indent="-457200">
              <a:lnSpc>
                <a:spcPct val="150000"/>
              </a:lnSpc>
              <a:buFont typeface="+mj-lt"/>
              <a:buAutoNum type="arabicPeriod"/>
            </a:pPr>
            <a:r>
              <a:rPr lang="en-GB" sz="2800" dirty="0">
                <a:latin typeface="+mj-lt"/>
              </a:rPr>
              <a:t>Create a UML diagram to visualize your classes. </a:t>
            </a:r>
          </a:p>
          <a:p>
            <a:pPr marL="0" indent="0">
              <a:lnSpc>
                <a:spcPct val="150000"/>
              </a:lnSpc>
              <a:buNone/>
            </a:pPr>
            <a:r>
              <a:rPr lang="en-GB" sz="2800" b="1" dirty="0">
                <a:latin typeface="+mj-lt"/>
              </a:rPr>
              <a:t>Tip</a:t>
            </a:r>
            <a:r>
              <a:rPr lang="en-GB" sz="2800" dirty="0">
                <a:latin typeface="+mj-lt"/>
              </a:rPr>
              <a:t>: Keep it simple! </a:t>
            </a:r>
            <a:endParaRPr lang="en-GB" dirty="0">
              <a:latin typeface="+mj-lt"/>
            </a:endParaRPr>
          </a:p>
          <a:p>
            <a:pPr>
              <a:lnSpc>
                <a:spcPct val="150000"/>
              </a:lnSpc>
            </a:pPr>
            <a:endParaRPr lang="en-DK" dirty="0">
              <a:latin typeface="+mj-lt"/>
            </a:endParaRPr>
          </a:p>
        </p:txBody>
      </p:sp>
      <p:pic>
        <p:nvPicPr>
          <p:cNvPr id="4" name="Picture 3" descr="Shape&#10;&#10;Description automatically generated with medium confidence">
            <a:extLst>
              <a:ext uri="{FF2B5EF4-FFF2-40B4-BE49-F238E27FC236}">
                <a16:creationId xmlns:a16="http://schemas.microsoft.com/office/drawing/2014/main" id="{7CFC1E25-129D-2C44-8F45-59BFA0519F28}"/>
              </a:ext>
            </a:extLst>
          </p:cNvPr>
          <p:cNvPicPr>
            <a:picLocks noChangeAspect="1"/>
          </p:cNvPicPr>
          <p:nvPr/>
        </p:nvPicPr>
        <p:blipFill>
          <a:blip r:embed="rId3"/>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428114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92F9F-7644-624A-9816-C92728E8AEAD}"/>
              </a:ext>
            </a:extLst>
          </p:cNvPr>
          <p:cNvSpPr>
            <a:spLocks noGrp="1"/>
          </p:cNvSpPr>
          <p:nvPr>
            <p:ph type="title"/>
          </p:nvPr>
        </p:nvSpPr>
        <p:spPr>
          <a:xfrm>
            <a:off x="750367" y="3429000"/>
            <a:ext cx="10691265" cy="1371030"/>
          </a:xfrm>
        </p:spPr>
        <p:txBody>
          <a:bodyPr>
            <a:normAutofit/>
          </a:bodyPr>
          <a:lstStyle/>
          <a:p>
            <a:r>
              <a:rPr lang="en-GB" sz="3600" dirty="0"/>
              <a:t>F</a:t>
            </a:r>
            <a:r>
              <a:rPr lang="en-DK" sz="3600" dirty="0"/>
              <a:t>irst we think, then we code…</a:t>
            </a:r>
          </a:p>
        </p:txBody>
      </p:sp>
      <p:pic>
        <p:nvPicPr>
          <p:cNvPr id="4" name="Picture 3" descr="Shape&#10;&#10;Description automatically generated with medium confidence">
            <a:extLst>
              <a:ext uri="{FF2B5EF4-FFF2-40B4-BE49-F238E27FC236}">
                <a16:creationId xmlns:a16="http://schemas.microsoft.com/office/drawing/2014/main" id="{E00E6C93-9234-534F-9409-BD91865D4F8A}"/>
              </a:ext>
            </a:extLst>
          </p:cNvPr>
          <p:cNvPicPr>
            <a:picLocks noChangeAspect="1"/>
          </p:cNvPicPr>
          <p:nvPr/>
        </p:nvPicPr>
        <p:blipFill>
          <a:blip r:embed="rId2"/>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25772284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366040-0050-704A-B0FF-D8B277491E63}"/>
              </a:ext>
            </a:extLst>
          </p:cNvPr>
          <p:cNvSpPr>
            <a:spLocks noGrp="1"/>
          </p:cNvSpPr>
          <p:nvPr>
            <p:ph type="title"/>
          </p:nvPr>
        </p:nvSpPr>
        <p:spPr>
          <a:xfrm>
            <a:off x="800102" y="960594"/>
            <a:ext cx="5828114" cy="4936812"/>
          </a:xfrm>
        </p:spPr>
        <p:txBody>
          <a:bodyPr vert="horz" lIns="91440" tIns="45720" rIns="91440" bIns="45720" rtlCol="0" anchor="ctr">
            <a:normAutofit/>
          </a:bodyPr>
          <a:lstStyle/>
          <a:p>
            <a:pPr algn="r"/>
            <a:r>
              <a:rPr lang="en-US" sz="5400" dirty="0"/>
              <a:t>Object Oriented Programming</a:t>
            </a:r>
            <a:br>
              <a:rPr lang="en-US" sz="5400" dirty="0"/>
            </a:br>
            <a:r>
              <a:rPr lang="en-US" sz="3600" dirty="0"/>
              <a:t>in python</a:t>
            </a:r>
            <a:endParaRPr lang="en-US" sz="5400" dirty="0"/>
          </a:p>
        </p:txBody>
      </p:sp>
      <p:cxnSp>
        <p:nvCxnSpPr>
          <p:cNvPr id="27" name="Straight Connector 26">
            <a:extLst>
              <a:ext uri="{FF2B5EF4-FFF2-40B4-BE49-F238E27FC236}">
                <a16:creationId xmlns:a16="http://schemas.microsoft.com/office/drawing/2014/main" id="{9CA98CE3-81A7-4FFE-A047-9AA65998D8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315200" y="1733549"/>
            <a:ext cx="0" cy="3390901"/>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Subtitle 2">
            <a:extLst>
              <a:ext uri="{FF2B5EF4-FFF2-40B4-BE49-F238E27FC236}">
                <a16:creationId xmlns:a16="http://schemas.microsoft.com/office/drawing/2014/main" id="{073B55ED-DE2E-E94B-8B51-9EEACC7E8ECF}"/>
              </a:ext>
            </a:extLst>
          </p:cNvPr>
          <p:cNvSpPr txBox="1">
            <a:spLocks/>
          </p:cNvSpPr>
          <p:nvPr/>
        </p:nvSpPr>
        <p:spPr>
          <a:xfrm>
            <a:off x="7428316" y="2151732"/>
            <a:ext cx="4675186" cy="204460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DK" sz="1800" dirty="0"/>
          </a:p>
        </p:txBody>
      </p:sp>
      <p:pic>
        <p:nvPicPr>
          <p:cNvPr id="15" name="Picture 14" descr="Shape&#10;&#10;Description automatically generated with medium confidence">
            <a:extLst>
              <a:ext uri="{FF2B5EF4-FFF2-40B4-BE49-F238E27FC236}">
                <a16:creationId xmlns:a16="http://schemas.microsoft.com/office/drawing/2014/main" id="{E819B7EA-D218-DD4E-B0C8-7FC82790C389}"/>
              </a:ext>
            </a:extLst>
          </p:cNvPr>
          <p:cNvPicPr>
            <a:picLocks noChangeAspect="1"/>
          </p:cNvPicPr>
          <p:nvPr/>
        </p:nvPicPr>
        <p:blipFill>
          <a:blip r:embed="rId3"/>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3392717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7D59B-09F4-104C-8A99-A933C5C5F9B8}"/>
              </a:ext>
            </a:extLst>
          </p:cNvPr>
          <p:cNvSpPr>
            <a:spLocks noGrp="1"/>
          </p:cNvSpPr>
          <p:nvPr>
            <p:ph type="title"/>
          </p:nvPr>
        </p:nvSpPr>
        <p:spPr/>
        <p:txBody>
          <a:bodyPr/>
          <a:lstStyle/>
          <a:p>
            <a:r>
              <a:rPr lang="en-DK" dirty="0"/>
              <a:t>References</a:t>
            </a:r>
          </a:p>
        </p:txBody>
      </p:sp>
      <p:sp>
        <p:nvSpPr>
          <p:cNvPr id="3" name="Content Placeholder 2">
            <a:extLst>
              <a:ext uri="{FF2B5EF4-FFF2-40B4-BE49-F238E27FC236}">
                <a16:creationId xmlns:a16="http://schemas.microsoft.com/office/drawing/2014/main" id="{48D0C0D3-1D0E-D844-9218-22E6C1EC7408}"/>
              </a:ext>
            </a:extLst>
          </p:cNvPr>
          <p:cNvSpPr>
            <a:spLocks noGrp="1"/>
          </p:cNvSpPr>
          <p:nvPr>
            <p:ph idx="1"/>
          </p:nvPr>
        </p:nvSpPr>
        <p:spPr>
          <a:xfrm>
            <a:off x="700635" y="1587500"/>
            <a:ext cx="5725565" cy="5156200"/>
          </a:xfrm>
        </p:spPr>
        <p:txBody>
          <a:bodyPr>
            <a:normAutofit/>
          </a:bodyPr>
          <a:lstStyle/>
          <a:p>
            <a:pPr marL="0" indent="0">
              <a:buNone/>
            </a:pPr>
            <a:r>
              <a:rPr lang="en-DK" sz="2400" cap="all" spc="30" dirty="0">
                <a:latin typeface="+mj-lt"/>
                <a:ea typeface="+mj-ea"/>
                <a:cs typeface="+mj-cs"/>
              </a:rPr>
              <a:t>Content</a:t>
            </a:r>
          </a:p>
          <a:p>
            <a:r>
              <a:rPr lang="en-GB" dirty="0"/>
              <a:t>Phillips 2015, </a:t>
            </a:r>
            <a:r>
              <a:rPr lang="en-GB" dirty="0" err="1"/>
              <a:t>chp</a:t>
            </a:r>
            <a:r>
              <a:rPr lang="en-GB" dirty="0"/>
              <a:t> 1, </a:t>
            </a:r>
            <a:r>
              <a:rPr lang="en-GB" dirty="0">
                <a:hlinkClick r:id="rId3"/>
              </a:rPr>
              <a:t>Object-oriented Design</a:t>
            </a:r>
            <a:endParaRPr lang="en-GB" dirty="0"/>
          </a:p>
          <a:p>
            <a:r>
              <a:rPr lang="en-GB" dirty="0"/>
              <a:t>Phillips 2015, </a:t>
            </a:r>
            <a:r>
              <a:rPr lang="en-GB" dirty="0" err="1"/>
              <a:t>chp</a:t>
            </a:r>
            <a:r>
              <a:rPr lang="en-GB" dirty="0"/>
              <a:t> 2, </a:t>
            </a:r>
            <a:r>
              <a:rPr lang="en-GB" dirty="0">
                <a:hlinkClick r:id="rId4"/>
              </a:rPr>
              <a:t>Objects in Python</a:t>
            </a:r>
            <a:endParaRPr lang="en-GB" dirty="0"/>
          </a:p>
          <a:p>
            <a:endParaRPr lang="en-GB" dirty="0"/>
          </a:p>
          <a:p>
            <a:pPr marL="0" indent="0">
              <a:buNone/>
            </a:pPr>
            <a:endParaRPr lang="en-GB" dirty="0"/>
          </a:p>
          <a:p>
            <a:endParaRPr lang="en-DK" dirty="0"/>
          </a:p>
        </p:txBody>
      </p:sp>
      <p:sp>
        <p:nvSpPr>
          <p:cNvPr id="5" name="TextBox 4">
            <a:extLst>
              <a:ext uri="{FF2B5EF4-FFF2-40B4-BE49-F238E27FC236}">
                <a16:creationId xmlns:a16="http://schemas.microsoft.com/office/drawing/2014/main" id="{ADA1C29D-80D8-AB4A-B72E-E633E5F5510A}"/>
              </a:ext>
            </a:extLst>
          </p:cNvPr>
          <p:cNvSpPr txBox="1"/>
          <p:nvPr/>
        </p:nvSpPr>
        <p:spPr>
          <a:xfrm>
            <a:off x="5989118" y="1117602"/>
            <a:ext cx="5839865" cy="5170646"/>
          </a:xfrm>
          <a:prstGeom prst="rect">
            <a:avLst/>
          </a:prstGeom>
          <a:noFill/>
        </p:spPr>
        <p:txBody>
          <a:bodyPr wrap="square" rtlCol="0">
            <a:spAutoFit/>
          </a:bodyPr>
          <a:lstStyle/>
          <a:p>
            <a:r>
              <a:rPr lang="en-GB" sz="2400" cap="all" spc="30" dirty="0">
                <a:latin typeface="+mj-lt"/>
                <a:ea typeface="+mj-ea"/>
                <a:cs typeface="+mj-cs"/>
              </a:rPr>
              <a:t>Images</a:t>
            </a:r>
          </a:p>
          <a:p>
            <a:pPr marL="285750" indent="-285750">
              <a:buFont typeface="Arial" panose="020B0604020202020204" pitchFamily="34" charset="0"/>
              <a:buChar char="•"/>
            </a:pPr>
            <a:r>
              <a:rPr lang="en-GB" dirty="0"/>
              <a:t>Encapsulation: </a:t>
            </a:r>
            <a:r>
              <a:rPr lang="en-GB" dirty="0">
                <a:hlinkClick r:id="rId5"/>
              </a:rPr>
              <a:t>https://medium.com/future-vision/intro-to-oop-with-python-39ba63967e45</a:t>
            </a:r>
            <a:endParaRPr lang="en-GB" dirty="0"/>
          </a:p>
          <a:p>
            <a:pPr marL="285750" indent="-285750">
              <a:buFont typeface="Arial" panose="020B0604020202020204" pitchFamily="34" charset="0"/>
              <a:buChar char="•"/>
            </a:pPr>
            <a:r>
              <a:rPr lang="en-GB" dirty="0"/>
              <a:t>Car: Photo by </a:t>
            </a:r>
            <a:r>
              <a:rPr lang="en-GB" u="sng" dirty="0">
                <a:hlinkClick r:id="rId6"/>
              </a:rPr>
              <a:t>Dan Gold</a:t>
            </a:r>
            <a:r>
              <a:rPr lang="en-GB" dirty="0"/>
              <a:t> on </a:t>
            </a:r>
            <a:r>
              <a:rPr lang="en-GB" u="sng" dirty="0">
                <a:hlinkClick r:id="rId7"/>
              </a:rPr>
              <a:t>Unsplash</a:t>
            </a:r>
            <a:endParaRPr lang="en-GB" u="sng" dirty="0"/>
          </a:p>
          <a:p>
            <a:pPr marL="285750" indent="-285750">
              <a:buFont typeface="Arial" panose="020B0604020202020204" pitchFamily="34" charset="0"/>
              <a:buChar char="•"/>
            </a:pPr>
            <a:r>
              <a:rPr lang="en-GB" dirty="0"/>
              <a:t>Spaceship: Photo by </a:t>
            </a:r>
            <a:r>
              <a:rPr lang="en-GB" u="sng" dirty="0">
                <a:hlinkClick r:id="rId8"/>
              </a:rPr>
              <a:t>NASA</a:t>
            </a:r>
            <a:r>
              <a:rPr lang="en-GB" dirty="0"/>
              <a:t> on </a:t>
            </a:r>
            <a:r>
              <a:rPr lang="en-GB" u="sng" dirty="0">
                <a:hlinkClick r:id="rId9"/>
              </a:rPr>
              <a:t>Unsplash</a:t>
            </a:r>
            <a:endParaRPr lang="en-GB" u="sng" dirty="0"/>
          </a:p>
          <a:p>
            <a:pPr marL="285750" indent="-285750">
              <a:buFont typeface="Arial" panose="020B0604020202020204" pitchFamily="34" charset="0"/>
              <a:buChar char="•"/>
            </a:pPr>
            <a:r>
              <a:rPr lang="en-GB" dirty="0"/>
              <a:t>Book: Photo by </a:t>
            </a:r>
            <a:r>
              <a:rPr lang="en-GB" u="sng" dirty="0">
                <a:hlinkClick r:id="rId10"/>
              </a:rPr>
              <a:t>Christian Wiediger</a:t>
            </a:r>
            <a:r>
              <a:rPr lang="en-GB" dirty="0"/>
              <a:t> on </a:t>
            </a:r>
            <a:r>
              <a:rPr lang="en-GB" u="sng" dirty="0">
                <a:hlinkClick r:id="rId11"/>
              </a:rPr>
              <a:t>Unsplash</a:t>
            </a:r>
            <a:endParaRPr lang="en-GB" u="sng" dirty="0"/>
          </a:p>
          <a:p>
            <a:pPr marL="285750" indent="-285750">
              <a:buFont typeface="Arial" panose="020B0604020202020204" pitchFamily="34" charset="0"/>
              <a:buChar char="•"/>
            </a:pPr>
            <a:r>
              <a:rPr lang="en-GB" dirty="0"/>
              <a:t>Person: Photo by </a:t>
            </a:r>
            <a:r>
              <a:rPr lang="en-GB" u="sng" dirty="0">
                <a:hlinkClick r:id="rId12"/>
              </a:rPr>
              <a:t>Pablo Heimplatz</a:t>
            </a:r>
            <a:r>
              <a:rPr lang="en-GB" dirty="0"/>
              <a:t> on </a:t>
            </a:r>
            <a:r>
              <a:rPr lang="en-GB" u="sng" dirty="0">
                <a:hlinkClick r:id="rId13"/>
              </a:rPr>
              <a:t>Unsplash</a:t>
            </a:r>
            <a:endParaRPr lang="en-GB" dirty="0"/>
          </a:p>
          <a:p>
            <a:pPr marL="285750" indent="-285750">
              <a:buFont typeface="Arial" panose="020B0604020202020204" pitchFamily="34" charset="0"/>
              <a:buChar char="•"/>
            </a:pPr>
            <a:r>
              <a:rPr lang="en-GB" dirty="0"/>
              <a:t>Student: Photo by </a:t>
            </a:r>
            <a:r>
              <a:rPr lang="en-GB" u="sng" dirty="0">
                <a:hlinkClick r:id="rId14"/>
              </a:rPr>
              <a:t>Element5 Digital</a:t>
            </a:r>
            <a:r>
              <a:rPr lang="en-GB" dirty="0"/>
              <a:t> on </a:t>
            </a:r>
            <a:r>
              <a:rPr lang="en-GB" u="sng" dirty="0">
                <a:hlinkClick r:id="rId15"/>
              </a:rPr>
              <a:t>Unsplash</a:t>
            </a:r>
            <a:endParaRPr lang="en-GB" dirty="0"/>
          </a:p>
          <a:p>
            <a:pPr marL="285750" indent="-285750">
              <a:buFont typeface="Arial" panose="020B0604020202020204" pitchFamily="34" charset="0"/>
              <a:buChar char="•"/>
            </a:pPr>
            <a:r>
              <a:rPr lang="en-GB" dirty="0"/>
              <a:t>Appointment: Photo by </a:t>
            </a:r>
            <a:r>
              <a:rPr lang="en-GB" u="sng" dirty="0">
                <a:hlinkClick r:id="rId14"/>
              </a:rPr>
              <a:t>Element5 Digital</a:t>
            </a:r>
            <a:r>
              <a:rPr lang="en-GB" dirty="0"/>
              <a:t> on </a:t>
            </a:r>
            <a:r>
              <a:rPr lang="en-GB" u="sng" dirty="0">
                <a:hlinkClick r:id="rId15"/>
              </a:rPr>
              <a:t>Unsplash</a:t>
            </a:r>
            <a:endParaRPr lang="en-GB" dirty="0"/>
          </a:p>
          <a:p>
            <a:pPr marL="285750" indent="-285750">
              <a:buFont typeface="Arial" panose="020B0604020202020204" pitchFamily="34" charset="0"/>
              <a:buChar char="•"/>
            </a:pPr>
            <a:r>
              <a:rPr lang="en-GB" dirty="0"/>
              <a:t>Reservation: Photo by </a:t>
            </a:r>
            <a:r>
              <a:rPr lang="en-GB" u="sng" dirty="0">
                <a:hlinkClick r:id="rId16"/>
              </a:rPr>
              <a:t>Rafael Maggion</a:t>
            </a:r>
            <a:r>
              <a:rPr lang="en-GB" dirty="0"/>
              <a:t> on </a:t>
            </a:r>
            <a:r>
              <a:rPr lang="en-GB" u="sng" dirty="0">
                <a:hlinkClick r:id="rId17"/>
              </a:rPr>
              <a:t>Unsplash</a:t>
            </a:r>
            <a:endParaRPr lang="en-GB" dirty="0"/>
          </a:p>
          <a:p>
            <a:pPr marL="285750" indent="-285750">
              <a:buFont typeface="Arial" panose="020B0604020202020204" pitchFamily="34" charset="0"/>
              <a:buChar char="•"/>
            </a:pPr>
            <a:r>
              <a:rPr lang="en-GB" dirty="0"/>
              <a:t>Lion: Photo by </a:t>
            </a:r>
            <a:r>
              <a:rPr lang="en-GB" u="sng" dirty="0">
                <a:hlinkClick r:id="rId18"/>
              </a:rPr>
              <a:t>Sten Nijssen</a:t>
            </a:r>
            <a:r>
              <a:rPr lang="en-GB" dirty="0"/>
              <a:t> on </a:t>
            </a:r>
            <a:r>
              <a:rPr lang="en-GB" u="sng" dirty="0">
                <a:hlinkClick r:id="rId19"/>
              </a:rPr>
              <a:t>Unsplash</a:t>
            </a:r>
            <a:endParaRPr lang="en-GB" dirty="0"/>
          </a:p>
          <a:p>
            <a:pPr marL="285750" indent="-285750">
              <a:buFont typeface="Arial" panose="020B0604020202020204" pitchFamily="34" charset="0"/>
              <a:buChar char="•"/>
            </a:pPr>
            <a:r>
              <a:rPr lang="en-GB" dirty="0"/>
              <a:t>Fish: Photo by </a:t>
            </a:r>
            <a:r>
              <a:rPr lang="en-GB" u="sng" dirty="0">
                <a:hlinkClick r:id="rId20"/>
              </a:rPr>
              <a:t>Rachel Hisko</a:t>
            </a:r>
            <a:r>
              <a:rPr lang="en-GB" dirty="0"/>
              <a:t> on </a:t>
            </a:r>
            <a:r>
              <a:rPr lang="en-GB" u="sng" dirty="0">
                <a:hlinkClick r:id="rId21"/>
              </a:rPr>
              <a:t>Unsplash</a:t>
            </a:r>
            <a:endParaRPr lang="en-GB" dirty="0"/>
          </a:p>
          <a:p>
            <a:pPr marL="285750" indent="-285750">
              <a:buFont typeface="Arial" panose="020B0604020202020204" pitchFamily="34" charset="0"/>
              <a:buChar char="•"/>
            </a:pPr>
            <a:r>
              <a:rPr lang="en-GB" dirty="0"/>
              <a:t>Zebra: Photo by </a:t>
            </a:r>
            <a:r>
              <a:rPr lang="en-GB" u="sng" dirty="0">
                <a:hlinkClick r:id="rId22"/>
              </a:rPr>
              <a:t>Ron Dauphin</a:t>
            </a:r>
            <a:r>
              <a:rPr lang="en-GB" dirty="0"/>
              <a:t> on </a:t>
            </a:r>
            <a:r>
              <a:rPr lang="en-GB" u="sng" dirty="0">
                <a:hlinkClick r:id="rId23"/>
              </a:rPr>
              <a:t>Unsplash</a:t>
            </a:r>
            <a:endParaRPr lang="en-GB" dirty="0"/>
          </a:p>
          <a:p>
            <a:pPr marL="285750" indent="-285750">
              <a:buFont typeface="Arial" panose="020B0604020202020204" pitchFamily="34" charset="0"/>
              <a:buChar char="•"/>
            </a:pPr>
            <a:r>
              <a:rPr lang="en-GB" dirty="0"/>
              <a:t>Spotify json: </a:t>
            </a:r>
            <a:r>
              <a:rPr lang="en-GB" u="sng" dirty="0">
                <a:hlinkClick r:id="rId24"/>
              </a:rPr>
              <a:t>https://engineering.atspotify.com/2015/03/understanding-spotify-web-api/</a:t>
            </a:r>
            <a:r>
              <a:rPr lang="en-GB" u="sng" dirty="0"/>
              <a:t> </a:t>
            </a:r>
            <a:endParaRPr lang="en-GB" dirty="0"/>
          </a:p>
          <a:p>
            <a:endParaRPr lang="en-GB" dirty="0"/>
          </a:p>
          <a:p>
            <a:endParaRPr lang="en-DK" dirty="0"/>
          </a:p>
        </p:txBody>
      </p:sp>
      <p:pic>
        <p:nvPicPr>
          <p:cNvPr id="6" name="Picture 5" descr="Shape&#10;&#10;Description automatically generated with medium confidence">
            <a:extLst>
              <a:ext uri="{FF2B5EF4-FFF2-40B4-BE49-F238E27FC236}">
                <a16:creationId xmlns:a16="http://schemas.microsoft.com/office/drawing/2014/main" id="{DCFA122C-00DA-1747-A34F-208FACDDD37C}"/>
              </a:ext>
            </a:extLst>
          </p:cNvPr>
          <p:cNvPicPr>
            <a:picLocks noChangeAspect="1"/>
          </p:cNvPicPr>
          <p:nvPr/>
        </p:nvPicPr>
        <p:blipFill>
          <a:blip r:embed="rId25"/>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20734213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62976-439C-064A-8469-A31DD01E8FFF}"/>
              </a:ext>
            </a:extLst>
          </p:cNvPr>
          <p:cNvSpPr>
            <a:spLocks noGrp="1"/>
          </p:cNvSpPr>
          <p:nvPr>
            <p:ph type="title"/>
          </p:nvPr>
        </p:nvSpPr>
        <p:spPr/>
        <p:txBody>
          <a:bodyPr/>
          <a:lstStyle/>
          <a:p>
            <a:r>
              <a:rPr lang="en-GB" dirty="0"/>
              <a:t>Further readings/online resources</a:t>
            </a:r>
            <a:endParaRPr lang="en-DK" dirty="0"/>
          </a:p>
        </p:txBody>
      </p:sp>
      <p:sp>
        <p:nvSpPr>
          <p:cNvPr id="3" name="Content Placeholder 2">
            <a:extLst>
              <a:ext uri="{FF2B5EF4-FFF2-40B4-BE49-F238E27FC236}">
                <a16:creationId xmlns:a16="http://schemas.microsoft.com/office/drawing/2014/main" id="{B99D6818-2363-C242-8A06-E0DE899E2FF4}"/>
              </a:ext>
            </a:extLst>
          </p:cNvPr>
          <p:cNvSpPr>
            <a:spLocks noGrp="1"/>
          </p:cNvSpPr>
          <p:nvPr>
            <p:ph idx="1"/>
          </p:nvPr>
        </p:nvSpPr>
        <p:spPr>
          <a:xfrm>
            <a:off x="700635" y="2006600"/>
            <a:ext cx="10691265" cy="3922614"/>
          </a:xfrm>
        </p:spPr>
        <p:txBody>
          <a:bodyPr>
            <a:normAutofit/>
          </a:bodyPr>
          <a:lstStyle/>
          <a:p>
            <a:r>
              <a:rPr lang="en-GB" sz="2200" dirty="0"/>
              <a:t>Intro to Object-oriented Programming in Python:</a:t>
            </a:r>
            <a:br>
              <a:rPr lang="en-GB" sz="2200" dirty="0"/>
            </a:br>
            <a:r>
              <a:rPr lang="en-GB" sz="2200" dirty="0">
                <a:hlinkClick r:id="rId3"/>
              </a:rPr>
              <a:t>https://medium.com/future-vision/intro-to-oop-with-python-39ba63967e45</a:t>
            </a:r>
            <a:endParaRPr lang="en-GB" sz="2200" dirty="0"/>
          </a:p>
          <a:p>
            <a:r>
              <a:rPr lang="en-GB" sz="2200" dirty="0"/>
              <a:t>What is Polymorphism in OOPs programming?</a:t>
            </a:r>
            <a:r>
              <a:rPr lang="en-DK" sz="2200" dirty="0"/>
              <a:t>: </a:t>
            </a:r>
            <a:r>
              <a:rPr lang="en-GB" sz="2200" dirty="0">
                <a:hlinkClick r:id="rId4"/>
              </a:rPr>
              <a:t>https://www.edureka.co/blog/polymorphism-in-python/</a:t>
            </a:r>
            <a:r>
              <a:rPr lang="en-GB" sz="2200" dirty="0"/>
              <a:t> </a:t>
            </a:r>
          </a:p>
          <a:p>
            <a:r>
              <a:rPr lang="en-GB" sz="2200" dirty="0"/>
              <a:t>UML class diagram arrow types: explanations and examples:</a:t>
            </a:r>
            <a:br>
              <a:rPr lang="en-GB" sz="2200" dirty="0"/>
            </a:br>
            <a:r>
              <a:rPr lang="en-GB" sz="2200" dirty="0">
                <a:hlinkClick r:id="rId5"/>
              </a:rPr>
              <a:t>https://www.gleek.io/blog/class-diagram-arrows.html</a:t>
            </a:r>
            <a:r>
              <a:rPr lang="en-GB" sz="2200" dirty="0"/>
              <a:t> </a:t>
            </a:r>
          </a:p>
          <a:p>
            <a:r>
              <a:rPr lang="en-GB" sz="2200" dirty="0"/>
              <a:t>Python Design Patterns: </a:t>
            </a:r>
          </a:p>
          <a:p>
            <a:r>
              <a:rPr lang="en-GB" sz="2200" dirty="0">
                <a:hlinkClick r:id="rId6"/>
              </a:rPr>
              <a:t>https://python-patterns.guide/</a:t>
            </a:r>
            <a:r>
              <a:rPr lang="en-GB" sz="2200" dirty="0"/>
              <a:t> </a:t>
            </a:r>
          </a:p>
        </p:txBody>
      </p:sp>
      <p:pic>
        <p:nvPicPr>
          <p:cNvPr id="4" name="Picture 3" descr="Shape&#10;&#10;Description automatically generated with medium confidence">
            <a:extLst>
              <a:ext uri="{FF2B5EF4-FFF2-40B4-BE49-F238E27FC236}">
                <a16:creationId xmlns:a16="http://schemas.microsoft.com/office/drawing/2014/main" id="{856368AB-AA42-AC4B-8306-A8D353D987B9}"/>
              </a:ext>
            </a:extLst>
          </p:cNvPr>
          <p:cNvPicPr>
            <a:picLocks noChangeAspect="1"/>
          </p:cNvPicPr>
          <p:nvPr/>
        </p:nvPicPr>
        <p:blipFill>
          <a:blip r:embed="rId7"/>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853494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D9EB75-D8DF-E247-A9F0-81BB3AB2C7ED}"/>
              </a:ext>
            </a:extLst>
          </p:cNvPr>
          <p:cNvSpPr>
            <a:spLocks noGrp="1"/>
          </p:cNvSpPr>
          <p:nvPr>
            <p:ph type="ctrTitle"/>
          </p:nvPr>
        </p:nvSpPr>
        <p:spPr>
          <a:xfrm>
            <a:off x="800102" y="960594"/>
            <a:ext cx="5828114" cy="4936812"/>
          </a:xfrm>
        </p:spPr>
        <p:txBody>
          <a:bodyPr anchor="ctr">
            <a:normAutofit/>
          </a:bodyPr>
          <a:lstStyle/>
          <a:p>
            <a:pPr algn="r"/>
            <a:r>
              <a:rPr lang="en-DK" sz="4400" dirty="0"/>
              <a:t>4 fundamental concepts</a:t>
            </a:r>
          </a:p>
        </p:txBody>
      </p:sp>
      <p:sp>
        <p:nvSpPr>
          <p:cNvPr id="3" name="Subtitle 2">
            <a:extLst>
              <a:ext uri="{FF2B5EF4-FFF2-40B4-BE49-F238E27FC236}">
                <a16:creationId xmlns:a16="http://schemas.microsoft.com/office/drawing/2014/main" id="{9850D43A-8EF7-A040-BC05-6B8BD6E1948E}"/>
              </a:ext>
            </a:extLst>
          </p:cNvPr>
          <p:cNvSpPr>
            <a:spLocks noGrp="1"/>
          </p:cNvSpPr>
          <p:nvPr>
            <p:ph type="subTitle" idx="1"/>
          </p:nvPr>
        </p:nvSpPr>
        <p:spPr>
          <a:xfrm>
            <a:off x="8002185" y="1733549"/>
            <a:ext cx="3856438" cy="4076700"/>
          </a:xfrm>
        </p:spPr>
        <p:txBody>
          <a:bodyPr anchor="ctr">
            <a:normAutofit/>
          </a:bodyPr>
          <a:lstStyle/>
          <a:p>
            <a:pPr marL="685800" indent="-685800">
              <a:buFont typeface="Arial" panose="020B0604020202020204" pitchFamily="34" charset="0"/>
              <a:buChar char="•"/>
            </a:pPr>
            <a:r>
              <a:rPr lang="en-DK" sz="2400" cap="all" spc="30" dirty="0">
                <a:latin typeface="+mj-lt"/>
                <a:ea typeface="+mj-ea"/>
                <a:cs typeface="+mj-cs"/>
              </a:rPr>
              <a:t>Abstraction </a:t>
            </a:r>
          </a:p>
          <a:p>
            <a:pPr marL="685800" indent="-685800">
              <a:buFont typeface="Arial" panose="020B0604020202020204" pitchFamily="34" charset="0"/>
              <a:buChar char="•"/>
            </a:pPr>
            <a:r>
              <a:rPr lang="en-DK" sz="2400" cap="all" spc="30" dirty="0">
                <a:latin typeface="+mj-lt"/>
                <a:ea typeface="+mj-ea"/>
                <a:cs typeface="+mj-cs"/>
              </a:rPr>
              <a:t>Encapsulation </a:t>
            </a:r>
          </a:p>
          <a:p>
            <a:pPr marL="685800" indent="-685800">
              <a:buFont typeface="Arial" panose="020B0604020202020204" pitchFamily="34" charset="0"/>
              <a:buChar char="•"/>
            </a:pPr>
            <a:r>
              <a:rPr lang="en-DK" sz="2400" cap="all" spc="30" dirty="0">
                <a:latin typeface="+mj-lt"/>
                <a:ea typeface="+mj-ea"/>
                <a:cs typeface="+mj-cs"/>
              </a:rPr>
              <a:t>Inheritance</a:t>
            </a:r>
          </a:p>
          <a:p>
            <a:pPr marL="685800" indent="-685800">
              <a:buFont typeface="Arial" panose="020B0604020202020204" pitchFamily="34" charset="0"/>
              <a:buChar char="•"/>
            </a:pPr>
            <a:r>
              <a:rPr lang="en-DK" sz="2400" cap="all" spc="30" dirty="0">
                <a:latin typeface="+mj-lt"/>
                <a:ea typeface="+mj-ea"/>
                <a:cs typeface="+mj-cs"/>
              </a:rPr>
              <a:t>Polymorphism</a:t>
            </a:r>
          </a:p>
          <a:p>
            <a:endParaRPr lang="en-DK" dirty="0"/>
          </a:p>
          <a:p>
            <a:endParaRPr lang="en-DK" dirty="0"/>
          </a:p>
        </p:txBody>
      </p:sp>
      <p:cxnSp>
        <p:nvCxnSpPr>
          <p:cNvPr id="10" name="Straight Connector 9">
            <a:extLst>
              <a:ext uri="{FF2B5EF4-FFF2-40B4-BE49-F238E27FC236}">
                <a16:creationId xmlns:a16="http://schemas.microsoft.com/office/drawing/2014/main" id="{9CA98CE3-81A7-4FFE-A047-9AA65998D8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315200" y="1733549"/>
            <a:ext cx="0" cy="3390901"/>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Shape&#10;&#10;Description automatically generated with medium confidence">
            <a:extLst>
              <a:ext uri="{FF2B5EF4-FFF2-40B4-BE49-F238E27FC236}">
                <a16:creationId xmlns:a16="http://schemas.microsoft.com/office/drawing/2014/main" id="{31E7B11E-43B2-104C-B626-9C7A732613B4}"/>
              </a:ext>
            </a:extLst>
          </p:cNvPr>
          <p:cNvPicPr>
            <a:picLocks noChangeAspect="1"/>
          </p:cNvPicPr>
          <p:nvPr/>
        </p:nvPicPr>
        <p:blipFill>
          <a:blip r:embed="rId2"/>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367317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F63CC-F5C7-9342-A987-626A69676B79}"/>
              </a:ext>
            </a:extLst>
          </p:cNvPr>
          <p:cNvSpPr>
            <a:spLocks noGrp="1"/>
          </p:cNvSpPr>
          <p:nvPr>
            <p:ph type="title"/>
          </p:nvPr>
        </p:nvSpPr>
        <p:spPr/>
        <p:txBody>
          <a:bodyPr/>
          <a:lstStyle/>
          <a:p>
            <a:r>
              <a:rPr lang="en-DK" dirty="0"/>
              <a:t>What have we learned so far?</a:t>
            </a:r>
          </a:p>
        </p:txBody>
      </p:sp>
      <p:sp>
        <p:nvSpPr>
          <p:cNvPr id="3" name="Content Placeholder 2">
            <a:extLst>
              <a:ext uri="{FF2B5EF4-FFF2-40B4-BE49-F238E27FC236}">
                <a16:creationId xmlns:a16="http://schemas.microsoft.com/office/drawing/2014/main" id="{3565A23D-BBA0-FE4E-9BAB-6CFD38036C1D}"/>
              </a:ext>
            </a:extLst>
          </p:cNvPr>
          <p:cNvSpPr>
            <a:spLocks noGrp="1"/>
          </p:cNvSpPr>
          <p:nvPr>
            <p:ph idx="1"/>
          </p:nvPr>
        </p:nvSpPr>
        <p:spPr>
          <a:xfrm>
            <a:off x="700636" y="2293126"/>
            <a:ext cx="3785640" cy="3636088"/>
          </a:xfrm>
        </p:spPr>
        <p:txBody>
          <a:bodyPr>
            <a:normAutofit/>
          </a:bodyPr>
          <a:lstStyle/>
          <a:p>
            <a:r>
              <a:rPr lang="en-DK" sz="2800" dirty="0"/>
              <a:t>Basic python</a:t>
            </a:r>
          </a:p>
          <a:p>
            <a:r>
              <a:rPr lang="en-DK" sz="2800" dirty="0"/>
              <a:t>Flow control </a:t>
            </a:r>
          </a:p>
          <a:p>
            <a:r>
              <a:rPr lang="en-DK" sz="2800" dirty="0"/>
              <a:t>Functions</a:t>
            </a:r>
          </a:p>
          <a:p>
            <a:r>
              <a:rPr lang="en-DK" sz="2800" dirty="0"/>
              <a:t>Modules</a:t>
            </a:r>
          </a:p>
        </p:txBody>
      </p:sp>
      <p:sp>
        <p:nvSpPr>
          <p:cNvPr id="5" name="TextBox 4">
            <a:extLst>
              <a:ext uri="{FF2B5EF4-FFF2-40B4-BE49-F238E27FC236}">
                <a16:creationId xmlns:a16="http://schemas.microsoft.com/office/drawing/2014/main" id="{0C00BC45-9DFE-D143-A79B-2D7FE8DD7112}"/>
              </a:ext>
            </a:extLst>
          </p:cNvPr>
          <p:cNvSpPr txBox="1"/>
          <p:nvPr/>
        </p:nvSpPr>
        <p:spPr>
          <a:xfrm>
            <a:off x="3553398" y="3232709"/>
            <a:ext cx="4314276" cy="861774"/>
          </a:xfrm>
          <a:prstGeom prst="rect">
            <a:avLst/>
          </a:prstGeom>
          <a:noFill/>
        </p:spPr>
        <p:txBody>
          <a:bodyPr wrap="square" rtlCol="0">
            <a:spAutoFit/>
          </a:bodyPr>
          <a:lstStyle/>
          <a:p>
            <a:r>
              <a:rPr lang="en-GB" sz="1600" dirty="0">
                <a:latin typeface="Courier" pitchFamily="2" charset="0"/>
              </a:rPr>
              <a:t>&gt;&gt;&gt; "Programming" + " is fun!"</a:t>
            </a:r>
          </a:p>
          <a:p>
            <a:r>
              <a:rPr lang="en-GB" sz="1600" dirty="0">
                <a:latin typeface="Courier" pitchFamily="2" charset="0"/>
              </a:rPr>
              <a:t>'Programming is fun!'</a:t>
            </a:r>
          </a:p>
          <a:p>
            <a:endParaRPr lang="en-DK" dirty="0"/>
          </a:p>
        </p:txBody>
      </p:sp>
      <p:sp>
        <p:nvSpPr>
          <p:cNvPr id="6" name="TextBox 5">
            <a:extLst>
              <a:ext uri="{FF2B5EF4-FFF2-40B4-BE49-F238E27FC236}">
                <a16:creationId xmlns:a16="http://schemas.microsoft.com/office/drawing/2014/main" id="{1D32E40B-3804-1D41-ABD3-2D3802A5A8D3}"/>
              </a:ext>
            </a:extLst>
          </p:cNvPr>
          <p:cNvSpPr txBox="1"/>
          <p:nvPr/>
        </p:nvSpPr>
        <p:spPr>
          <a:xfrm>
            <a:off x="6104976" y="4589065"/>
            <a:ext cx="5386388" cy="615553"/>
          </a:xfrm>
          <a:prstGeom prst="rect">
            <a:avLst/>
          </a:prstGeom>
          <a:noFill/>
        </p:spPr>
        <p:txBody>
          <a:bodyPr wrap="square" rtlCol="0">
            <a:spAutoFit/>
          </a:bodyPr>
          <a:lstStyle/>
          <a:p>
            <a:r>
              <a:rPr lang="en-GB" sz="1600" dirty="0">
                <a:latin typeface="Courier" pitchFamily="2" charset="0"/>
              </a:rPr>
              <a:t>&gt;&gt;&gt; </a:t>
            </a:r>
            <a:r>
              <a:rPr lang="en-GB" sz="1600" dirty="0" err="1">
                <a:latin typeface="Courier" pitchFamily="2" charset="0"/>
              </a:rPr>
              <a:t>colors</a:t>
            </a:r>
            <a:r>
              <a:rPr lang="en-GB" sz="1600" dirty="0">
                <a:latin typeface="Courier" pitchFamily="2" charset="0"/>
              </a:rPr>
              <a:t> = ["blue", "red", "purple"]</a:t>
            </a:r>
          </a:p>
          <a:p>
            <a:endParaRPr lang="en-DK" dirty="0"/>
          </a:p>
        </p:txBody>
      </p:sp>
      <p:sp>
        <p:nvSpPr>
          <p:cNvPr id="7" name="TextBox 6">
            <a:extLst>
              <a:ext uri="{FF2B5EF4-FFF2-40B4-BE49-F238E27FC236}">
                <a16:creationId xmlns:a16="http://schemas.microsoft.com/office/drawing/2014/main" id="{F009ACFF-8A6B-A249-A122-AD31EEBAD18C}"/>
              </a:ext>
            </a:extLst>
          </p:cNvPr>
          <p:cNvSpPr txBox="1"/>
          <p:nvPr/>
        </p:nvSpPr>
        <p:spPr>
          <a:xfrm>
            <a:off x="3730538" y="4951474"/>
            <a:ext cx="4314276" cy="861774"/>
          </a:xfrm>
          <a:prstGeom prst="rect">
            <a:avLst/>
          </a:prstGeom>
          <a:noFill/>
        </p:spPr>
        <p:txBody>
          <a:bodyPr wrap="square" rtlCol="0">
            <a:spAutoFit/>
          </a:bodyPr>
          <a:lstStyle/>
          <a:p>
            <a:r>
              <a:rPr lang="en-GB" sz="1600" dirty="0">
                <a:latin typeface="Courier" pitchFamily="2" charset="0"/>
              </a:rPr>
              <a:t>&gt;&gt;&gt; for </a:t>
            </a:r>
            <a:r>
              <a:rPr lang="en-GB" sz="1600" dirty="0" err="1">
                <a:latin typeface="Courier" pitchFamily="2" charset="0"/>
              </a:rPr>
              <a:t>color</a:t>
            </a:r>
            <a:r>
              <a:rPr lang="en-GB" sz="1600" dirty="0">
                <a:latin typeface="Courier" pitchFamily="2" charset="0"/>
              </a:rPr>
              <a:t> in </a:t>
            </a:r>
            <a:r>
              <a:rPr lang="en-GB" sz="1600" dirty="0" err="1">
                <a:latin typeface="Courier" pitchFamily="2" charset="0"/>
              </a:rPr>
              <a:t>colors</a:t>
            </a:r>
            <a:r>
              <a:rPr lang="en-GB" sz="1600" dirty="0">
                <a:latin typeface="Courier" pitchFamily="2" charset="0"/>
              </a:rPr>
              <a:t>:</a:t>
            </a:r>
          </a:p>
          <a:p>
            <a:r>
              <a:rPr lang="en-GB" sz="1600" dirty="0">
                <a:latin typeface="Courier" pitchFamily="2" charset="0"/>
              </a:rPr>
              <a:t>...     print(</a:t>
            </a:r>
            <a:r>
              <a:rPr lang="en-GB" sz="1600" dirty="0" err="1">
                <a:latin typeface="Courier" pitchFamily="2" charset="0"/>
              </a:rPr>
              <a:t>color</a:t>
            </a:r>
            <a:r>
              <a:rPr lang="en-GB" sz="1600" dirty="0">
                <a:latin typeface="Courier" pitchFamily="2" charset="0"/>
              </a:rPr>
              <a:t>)</a:t>
            </a:r>
          </a:p>
          <a:p>
            <a:endParaRPr lang="en-DK" sz="1600" dirty="0"/>
          </a:p>
        </p:txBody>
      </p:sp>
      <p:sp>
        <p:nvSpPr>
          <p:cNvPr id="8" name="TextBox 7">
            <a:extLst>
              <a:ext uri="{FF2B5EF4-FFF2-40B4-BE49-F238E27FC236}">
                <a16:creationId xmlns:a16="http://schemas.microsoft.com/office/drawing/2014/main" id="{E17B5BD5-802A-0444-9E7C-3FD811F9CB9A}"/>
              </a:ext>
            </a:extLst>
          </p:cNvPr>
          <p:cNvSpPr txBox="1"/>
          <p:nvPr/>
        </p:nvSpPr>
        <p:spPr>
          <a:xfrm>
            <a:off x="7077625" y="2280379"/>
            <a:ext cx="4314276" cy="830997"/>
          </a:xfrm>
          <a:prstGeom prst="rect">
            <a:avLst/>
          </a:prstGeom>
          <a:noFill/>
        </p:spPr>
        <p:txBody>
          <a:bodyPr wrap="square" rtlCol="0">
            <a:spAutoFit/>
          </a:bodyPr>
          <a:lstStyle/>
          <a:p>
            <a:r>
              <a:rPr lang="en-GB" sz="1600" dirty="0">
                <a:latin typeface="Courier" pitchFamily="2" charset="0"/>
              </a:rPr>
              <a:t>&gt;&gt;&gt; if x &lt; 5: </a:t>
            </a:r>
          </a:p>
          <a:p>
            <a:r>
              <a:rPr lang="en-GB" sz="1600" dirty="0">
                <a:latin typeface="Courier" pitchFamily="2" charset="0"/>
              </a:rPr>
              <a:t>...     x += 1</a:t>
            </a:r>
          </a:p>
          <a:p>
            <a:endParaRPr lang="en-DK" sz="1600" dirty="0"/>
          </a:p>
        </p:txBody>
      </p:sp>
      <p:sp>
        <p:nvSpPr>
          <p:cNvPr id="9" name="TextBox 8">
            <a:extLst>
              <a:ext uri="{FF2B5EF4-FFF2-40B4-BE49-F238E27FC236}">
                <a16:creationId xmlns:a16="http://schemas.microsoft.com/office/drawing/2014/main" id="{94050468-9FA2-0C44-8571-2912CAA93823}"/>
              </a:ext>
            </a:extLst>
          </p:cNvPr>
          <p:cNvSpPr txBox="1"/>
          <p:nvPr/>
        </p:nvSpPr>
        <p:spPr>
          <a:xfrm>
            <a:off x="8177487" y="3189248"/>
            <a:ext cx="2800350" cy="584775"/>
          </a:xfrm>
          <a:prstGeom prst="rect">
            <a:avLst/>
          </a:prstGeom>
          <a:noFill/>
        </p:spPr>
        <p:txBody>
          <a:bodyPr wrap="square" rtlCol="0">
            <a:spAutoFit/>
          </a:bodyPr>
          <a:lstStyle/>
          <a:p>
            <a:r>
              <a:rPr lang="en-GB" sz="1600" dirty="0">
                <a:latin typeface="Courier" pitchFamily="2" charset="0"/>
              </a:rPr>
              <a:t>&gt;&gt;&gt; def add(a, b): 	return a + b</a:t>
            </a:r>
            <a:endParaRPr lang="en-DK" sz="1600" dirty="0"/>
          </a:p>
        </p:txBody>
      </p:sp>
      <p:sp>
        <p:nvSpPr>
          <p:cNvPr id="10" name="TextBox 9">
            <a:extLst>
              <a:ext uri="{FF2B5EF4-FFF2-40B4-BE49-F238E27FC236}">
                <a16:creationId xmlns:a16="http://schemas.microsoft.com/office/drawing/2014/main" id="{CE66EB3A-F2AD-0D43-AF8F-7F3C2D0102BD}"/>
              </a:ext>
            </a:extLst>
          </p:cNvPr>
          <p:cNvSpPr txBox="1"/>
          <p:nvPr/>
        </p:nvSpPr>
        <p:spPr>
          <a:xfrm>
            <a:off x="7420524" y="5253222"/>
            <a:ext cx="4314276" cy="584775"/>
          </a:xfrm>
          <a:prstGeom prst="rect">
            <a:avLst/>
          </a:prstGeom>
          <a:noFill/>
        </p:spPr>
        <p:txBody>
          <a:bodyPr wrap="square" rtlCol="0">
            <a:spAutoFit/>
          </a:bodyPr>
          <a:lstStyle/>
          <a:p>
            <a:r>
              <a:rPr lang="en-GB" sz="1600" dirty="0">
                <a:latin typeface="Courier" pitchFamily="2" charset="0"/>
              </a:rPr>
              <a:t>&gt;&gt;&gt; from utils import adder</a:t>
            </a:r>
          </a:p>
          <a:p>
            <a:endParaRPr lang="en-DK" sz="1600" dirty="0"/>
          </a:p>
        </p:txBody>
      </p:sp>
      <p:sp>
        <p:nvSpPr>
          <p:cNvPr id="11" name="TextBox 10">
            <a:extLst>
              <a:ext uri="{FF2B5EF4-FFF2-40B4-BE49-F238E27FC236}">
                <a16:creationId xmlns:a16="http://schemas.microsoft.com/office/drawing/2014/main" id="{059C2BE8-A48A-A54F-9BDF-1D633558F72F}"/>
              </a:ext>
            </a:extLst>
          </p:cNvPr>
          <p:cNvSpPr txBox="1"/>
          <p:nvPr/>
        </p:nvSpPr>
        <p:spPr>
          <a:xfrm>
            <a:off x="5261682" y="2251970"/>
            <a:ext cx="1251988" cy="830997"/>
          </a:xfrm>
          <a:prstGeom prst="rect">
            <a:avLst/>
          </a:prstGeom>
          <a:noFill/>
        </p:spPr>
        <p:txBody>
          <a:bodyPr wrap="square" rtlCol="0">
            <a:spAutoFit/>
          </a:bodyPr>
          <a:lstStyle/>
          <a:p>
            <a:r>
              <a:rPr lang="en-GB" sz="1600" dirty="0">
                <a:latin typeface="Courier" pitchFamily="2" charset="0"/>
              </a:rPr>
              <a:t>&gt;&gt;&gt; 5+5</a:t>
            </a:r>
          </a:p>
          <a:p>
            <a:r>
              <a:rPr lang="en-GB" sz="1600" dirty="0">
                <a:latin typeface="Courier" pitchFamily="2" charset="0"/>
              </a:rPr>
              <a:t>10</a:t>
            </a:r>
          </a:p>
          <a:p>
            <a:endParaRPr lang="en-DK" sz="1600" dirty="0"/>
          </a:p>
        </p:txBody>
      </p:sp>
      <mc:AlternateContent xmlns:mc="http://schemas.openxmlformats.org/markup-compatibility/2006" xmlns:p14="http://schemas.microsoft.com/office/powerpoint/2010/main">
        <mc:Choice Requires="p14">
          <p:contentPart p14:bwMode="auto" r:id="rId2">
            <p14:nvContentPartPr>
              <p14:cNvPr id="13" name="Ink 12">
                <a:extLst>
                  <a:ext uri="{FF2B5EF4-FFF2-40B4-BE49-F238E27FC236}">
                    <a16:creationId xmlns:a16="http://schemas.microsoft.com/office/drawing/2014/main" id="{47AE0186-13C5-1544-80A1-8BF9C2844BAD}"/>
                  </a:ext>
                </a:extLst>
              </p14:cNvPr>
              <p14:cNvContentPartPr/>
              <p14:nvPr/>
            </p14:nvContentPartPr>
            <p14:xfrm>
              <a:off x="5105902" y="1697940"/>
              <a:ext cx="5928120" cy="2338560"/>
            </p14:xfrm>
          </p:contentPart>
        </mc:Choice>
        <mc:Fallback xmlns="">
          <p:pic>
            <p:nvPicPr>
              <p:cNvPr id="13" name="Ink 12">
                <a:extLst>
                  <a:ext uri="{FF2B5EF4-FFF2-40B4-BE49-F238E27FC236}">
                    <a16:creationId xmlns:a16="http://schemas.microsoft.com/office/drawing/2014/main" id="{47AE0186-13C5-1544-80A1-8BF9C2844BAD}"/>
                  </a:ext>
                </a:extLst>
              </p:cNvPr>
              <p:cNvPicPr/>
              <p:nvPr/>
            </p:nvPicPr>
            <p:blipFill>
              <a:blip r:embed="rId3"/>
              <a:stretch>
                <a:fillRect/>
              </a:stretch>
            </p:blipFill>
            <p:spPr>
              <a:xfrm>
                <a:off x="5096902" y="1688940"/>
                <a:ext cx="5945760" cy="2356200"/>
              </a:xfrm>
              <a:prstGeom prst="rect">
                <a:avLst/>
              </a:prstGeom>
            </p:spPr>
          </p:pic>
        </mc:Fallback>
      </mc:AlternateContent>
      <p:sp>
        <p:nvSpPr>
          <p:cNvPr id="15" name="TextBox 14">
            <a:extLst>
              <a:ext uri="{FF2B5EF4-FFF2-40B4-BE49-F238E27FC236}">
                <a16:creationId xmlns:a16="http://schemas.microsoft.com/office/drawing/2014/main" id="{A443EAE2-C36A-C14F-BF46-B1C4979510CF}"/>
              </a:ext>
            </a:extLst>
          </p:cNvPr>
          <p:cNvSpPr txBox="1"/>
          <p:nvPr/>
        </p:nvSpPr>
        <p:spPr>
          <a:xfrm>
            <a:off x="4727330" y="3847450"/>
            <a:ext cx="5386388" cy="861774"/>
          </a:xfrm>
          <a:prstGeom prst="rect">
            <a:avLst/>
          </a:prstGeom>
          <a:noFill/>
        </p:spPr>
        <p:txBody>
          <a:bodyPr wrap="square" rtlCol="0">
            <a:spAutoFit/>
          </a:bodyPr>
          <a:lstStyle/>
          <a:p>
            <a:r>
              <a:rPr lang="en-GB" sz="1600" dirty="0">
                <a:latin typeface="Courier" pitchFamily="2" charset="0"/>
              </a:rPr>
              <a:t>&gt;&gt;&gt; if “fun” in text:</a:t>
            </a:r>
          </a:p>
          <a:p>
            <a:r>
              <a:rPr lang="en-GB" sz="1600" dirty="0">
                <a:latin typeface="Courier" pitchFamily="2" charset="0"/>
              </a:rPr>
              <a:t>	</a:t>
            </a:r>
            <a:r>
              <a:rPr lang="en-GB" sz="1600" dirty="0" err="1">
                <a:latin typeface="Courier" pitchFamily="2" charset="0"/>
              </a:rPr>
              <a:t>text.upper</a:t>
            </a:r>
            <a:r>
              <a:rPr lang="en-GB" sz="1600" dirty="0">
                <a:latin typeface="Courier" pitchFamily="2" charset="0"/>
              </a:rPr>
              <a:t>()</a:t>
            </a:r>
          </a:p>
          <a:p>
            <a:endParaRPr lang="en-DK" dirty="0"/>
          </a:p>
        </p:txBody>
      </p:sp>
      <mc:AlternateContent xmlns:mc="http://schemas.openxmlformats.org/markup-compatibility/2006" xmlns:p14="http://schemas.microsoft.com/office/powerpoint/2010/main">
        <mc:Choice Requires="p14">
          <p:contentPart p14:bwMode="auto" r:id="rId4">
            <p14:nvContentPartPr>
              <p14:cNvPr id="16" name="Ink 15">
                <a:extLst>
                  <a:ext uri="{FF2B5EF4-FFF2-40B4-BE49-F238E27FC236}">
                    <a16:creationId xmlns:a16="http://schemas.microsoft.com/office/drawing/2014/main" id="{705AA2E6-0876-9D4A-A1D5-C01A5CE0C7FB}"/>
                  </a:ext>
                </a:extLst>
              </p14:cNvPr>
              <p14:cNvContentPartPr/>
              <p14:nvPr/>
            </p14:nvContentPartPr>
            <p14:xfrm>
              <a:off x="3276022" y="2961540"/>
              <a:ext cx="4618440" cy="1641240"/>
            </p14:xfrm>
          </p:contentPart>
        </mc:Choice>
        <mc:Fallback xmlns="">
          <p:pic>
            <p:nvPicPr>
              <p:cNvPr id="16" name="Ink 15">
                <a:extLst>
                  <a:ext uri="{FF2B5EF4-FFF2-40B4-BE49-F238E27FC236}">
                    <a16:creationId xmlns:a16="http://schemas.microsoft.com/office/drawing/2014/main" id="{705AA2E6-0876-9D4A-A1D5-C01A5CE0C7FB}"/>
                  </a:ext>
                </a:extLst>
              </p:cNvPr>
              <p:cNvPicPr/>
              <p:nvPr/>
            </p:nvPicPr>
            <p:blipFill>
              <a:blip r:embed="rId5"/>
              <a:stretch>
                <a:fillRect/>
              </a:stretch>
            </p:blipFill>
            <p:spPr>
              <a:xfrm>
                <a:off x="3267022" y="2952900"/>
                <a:ext cx="4636080" cy="16588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8" name="Ink 17">
                <a:extLst>
                  <a:ext uri="{FF2B5EF4-FFF2-40B4-BE49-F238E27FC236}">
                    <a16:creationId xmlns:a16="http://schemas.microsoft.com/office/drawing/2014/main" id="{7857EBF9-199A-0D4C-A6F1-E657BC590AE4}"/>
                  </a:ext>
                </a:extLst>
              </p14:cNvPr>
              <p14:cNvContentPartPr/>
              <p14:nvPr/>
            </p14:nvContentPartPr>
            <p14:xfrm>
              <a:off x="2924302" y="4336740"/>
              <a:ext cx="8255520" cy="1990440"/>
            </p14:xfrm>
          </p:contentPart>
        </mc:Choice>
        <mc:Fallback xmlns="">
          <p:pic>
            <p:nvPicPr>
              <p:cNvPr id="18" name="Ink 17">
                <a:extLst>
                  <a:ext uri="{FF2B5EF4-FFF2-40B4-BE49-F238E27FC236}">
                    <a16:creationId xmlns:a16="http://schemas.microsoft.com/office/drawing/2014/main" id="{7857EBF9-199A-0D4C-A6F1-E657BC590AE4}"/>
                  </a:ext>
                </a:extLst>
              </p:cNvPr>
              <p:cNvPicPr/>
              <p:nvPr/>
            </p:nvPicPr>
            <p:blipFill>
              <a:blip r:embed="rId7"/>
              <a:stretch>
                <a:fillRect/>
              </a:stretch>
            </p:blipFill>
            <p:spPr>
              <a:xfrm>
                <a:off x="2915662" y="4327740"/>
                <a:ext cx="8273160" cy="2008080"/>
              </a:xfrm>
              <a:prstGeom prst="rect">
                <a:avLst/>
              </a:prstGeom>
            </p:spPr>
          </p:pic>
        </mc:Fallback>
      </mc:AlternateContent>
      <p:pic>
        <p:nvPicPr>
          <p:cNvPr id="19" name="Picture 18" descr="Shape&#10;&#10;Description automatically generated with medium confidence">
            <a:extLst>
              <a:ext uri="{FF2B5EF4-FFF2-40B4-BE49-F238E27FC236}">
                <a16:creationId xmlns:a16="http://schemas.microsoft.com/office/drawing/2014/main" id="{A52B9DBA-5FEE-1C43-BC50-08F529B9D436}"/>
              </a:ext>
            </a:extLst>
          </p:cNvPr>
          <p:cNvPicPr>
            <a:picLocks noChangeAspect="1"/>
          </p:cNvPicPr>
          <p:nvPr/>
        </p:nvPicPr>
        <p:blipFill>
          <a:blip r:embed="rId8"/>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422093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1"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B1EA6-9CB6-3D41-A538-ED607A424A77}"/>
              </a:ext>
            </a:extLst>
          </p:cNvPr>
          <p:cNvSpPr>
            <a:spLocks noGrp="1"/>
          </p:cNvSpPr>
          <p:nvPr>
            <p:ph type="title"/>
          </p:nvPr>
        </p:nvSpPr>
        <p:spPr/>
        <p:txBody>
          <a:bodyPr/>
          <a:lstStyle/>
          <a:p>
            <a:r>
              <a:rPr lang="en-DK" dirty="0"/>
              <a:t>Grouping data – </a:t>
            </a:r>
            <a:r>
              <a:rPr lang="en-DK" sz="2400" dirty="0"/>
              <a:t>and associated functionality</a:t>
            </a:r>
            <a:endParaRPr lang="en-DK" dirty="0"/>
          </a:p>
        </p:txBody>
      </p:sp>
      <p:pic>
        <p:nvPicPr>
          <p:cNvPr id="4" name="Content Placeholder 4" descr="Photo by Dan Gold on Unsplash">
            <a:extLst>
              <a:ext uri="{FF2B5EF4-FFF2-40B4-BE49-F238E27FC236}">
                <a16:creationId xmlns:a16="http://schemas.microsoft.com/office/drawing/2014/main" id="{DA9D3BB9-4EFA-E847-A67E-1AB2759197CB}"/>
              </a:ext>
              <a:ext uri="{C183D7F6-B498-43B3-948B-1728B52AA6E4}">
                <adec:decorative xmlns:adec="http://schemas.microsoft.com/office/drawing/2017/decorative" val="0"/>
              </a:ext>
            </a:extLst>
          </p:cNvPr>
          <p:cNvPicPr>
            <a:picLocks noGrp="1" noChangeAspect="1"/>
          </p:cNvPicPr>
          <p:nvPr>
            <p:ph idx="1"/>
          </p:nvPr>
        </p:nvPicPr>
        <p:blipFill>
          <a:blip r:embed="rId2"/>
          <a:stretch>
            <a:fillRect/>
          </a:stretch>
        </p:blipFill>
        <p:spPr>
          <a:xfrm>
            <a:off x="2642715" y="2106612"/>
            <a:ext cx="6463657" cy="3636963"/>
          </a:xfrm>
        </p:spPr>
      </p:pic>
      <p:pic>
        <p:nvPicPr>
          <p:cNvPr id="5" name="Content Placeholder 4" descr="A rocket taking off&#10;&#10;Description automatically generated with medium confidence">
            <a:extLst>
              <a:ext uri="{FF2B5EF4-FFF2-40B4-BE49-F238E27FC236}">
                <a16:creationId xmlns:a16="http://schemas.microsoft.com/office/drawing/2014/main" id="{E631A710-F977-8549-B5DC-41F588E542A5}"/>
              </a:ext>
            </a:extLst>
          </p:cNvPr>
          <p:cNvPicPr>
            <a:picLocks noChangeAspect="1"/>
          </p:cNvPicPr>
          <p:nvPr/>
        </p:nvPicPr>
        <p:blipFill>
          <a:blip r:embed="rId3"/>
          <a:stretch>
            <a:fillRect/>
          </a:stretch>
        </p:blipFill>
        <p:spPr>
          <a:xfrm>
            <a:off x="2569447" y="1876785"/>
            <a:ext cx="6506085" cy="3745508"/>
          </a:xfrm>
          <a:prstGeom prst="rect">
            <a:avLst/>
          </a:prstGeom>
        </p:spPr>
      </p:pic>
      <p:pic>
        <p:nvPicPr>
          <p:cNvPr id="6" name="Content Placeholder 4" descr="A picture containing text, document&#10;&#10;Description automatically generated">
            <a:extLst>
              <a:ext uri="{FF2B5EF4-FFF2-40B4-BE49-F238E27FC236}">
                <a16:creationId xmlns:a16="http://schemas.microsoft.com/office/drawing/2014/main" id="{B26B9506-1CFF-1C43-B771-988E3293DF46}"/>
              </a:ext>
            </a:extLst>
          </p:cNvPr>
          <p:cNvPicPr>
            <a:picLocks noChangeAspect="1"/>
          </p:cNvPicPr>
          <p:nvPr/>
        </p:nvPicPr>
        <p:blipFill rotWithShape="1">
          <a:blip r:embed="rId4"/>
          <a:srcRect b="10508"/>
          <a:stretch/>
        </p:blipFill>
        <p:spPr>
          <a:xfrm>
            <a:off x="2826543" y="1755503"/>
            <a:ext cx="6095999" cy="3636963"/>
          </a:xfrm>
          <a:prstGeom prst="rect">
            <a:avLst/>
          </a:prstGeom>
        </p:spPr>
      </p:pic>
      <p:pic>
        <p:nvPicPr>
          <p:cNvPr id="7" name="Content Placeholder 4" descr="A picture containing sky, outdoor, sunset, sun&#10;&#10;Description automatically generated">
            <a:extLst>
              <a:ext uri="{FF2B5EF4-FFF2-40B4-BE49-F238E27FC236}">
                <a16:creationId xmlns:a16="http://schemas.microsoft.com/office/drawing/2014/main" id="{53D8587D-BC26-EE4E-8377-8B5C9DFFA549}"/>
              </a:ext>
            </a:extLst>
          </p:cNvPr>
          <p:cNvPicPr>
            <a:picLocks noChangeAspect="1"/>
          </p:cNvPicPr>
          <p:nvPr/>
        </p:nvPicPr>
        <p:blipFill>
          <a:blip r:embed="rId5"/>
          <a:stretch>
            <a:fillRect/>
          </a:stretch>
        </p:blipFill>
        <p:spPr>
          <a:xfrm>
            <a:off x="2774489" y="1542187"/>
            <a:ext cx="6096000" cy="4063594"/>
          </a:xfrm>
          <a:prstGeom prst="rect">
            <a:avLst/>
          </a:prstGeom>
        </p:spPr>
      </p:pic>
      <p:pic>
        <p:nvPicPr>
          <p:cNvPr id="8" name="Content Placeholder 4" descr="A picture containing person, ground, outdoor&#10;&#10;Description automatically generated">
            <a:extLst>
              <a:ext uri="{FF2B5EF4-FFF2-40B4-BE49-F238E27FC236}">
                <a16:creationId xmlns:a16="http://schemas.microsoft.com/office/drawing/2014/main" id="{B3862268-3C0B-6846-B93E-47CC9BBFCD69}"/>
              </a:ext>
            </a:extLst>
          </p:cNvPr>
          <p:cNvPicPr>
            <a:picLocks noChangeAspect="1"/>
          </p:cNvPicPr>
          <p:nvPr/>
        </p:nvPicPr>
        <p:blipFill>
          <a:blip r:embed="rId6"/>
          <a:stretch>
            <a:fillRect/>
          </a:stretch>
        </p:blipFill>
        <p:spPr>
          <a:xfrm>
            <a:off x="3007517" y="1868545"/>
            <a:ext cx="5734049" cy="3797877"/>
          </a:xfrm>
          <a:prstGeom prst="rect">
            <a:avLst/>
          </a:prstGeom>
        </p:spPr>
      </p:pic>
      <p:pic>
        <p:nvPicPr>
          <p:cNvPr id="9" name="Content Placeholder 4" descr="Calendar&#10;&#10;Description automatically generated">
            <a:extLst>
              <a:ext uri="{FF2B5EF4-FFF2-40B4-BE49-F238E27FC236}">
                <a16:creationId xmlns:a16="http://schemas.microsoft.com/office/drawing/2014/main" id="{377DEC51-64E1-F341-BCA4-5E829519F793}"/>
              </a:ext>
            </a:extLst>
          </p:cNvPr>
          <p:cNvPicPr>
            <a:picLocks noChangeAspect="1"/>
          </p:cNvPicPr>
          <p:nvPr/>
        </p:nvPicPr>
        <p:blipFill>
          <a:blip r:embed="rId7"/>
          <a:stretch>
            <a:fillRect/>
          </a:stretch>
        </p:blipFill>
        <p:spPr>
          <a:xfrm>
            <a:off x="3084012" y="1607611"/>
            <a:ext cx="5734049" cy="3825672"/>
          </a:xfrm>
          <a:prstGeom prst="rect">
            <a:avLst/>
          </a:prstGeom>
        </p:spPr>
      </p:pic>
      <p:pic>
        <p:nvPicPr>
          <p:cNvPr id="10" name="Content Placeholder 4" descr="A picture containing floor, chair, table, dining table&#10;&#10;Description automatically generated">
            <a:extLst>
              <a:ext uri="{FF2B5EF4-FFF2-40B4-BE49-F238E27FC236}">
                <a16:creationId xmlns:a16="http://schemas.microsoft.com/office/drawing/2014/main" id="{25F11B14-30DD-004C-9100-64E562C519B0}"/>
              </a:ext>
            </a:extLst>
          </p:cNvPr>
          <p:cNvPicPr>
            <a:picLocks noChangeAspect="1"/>
          </p:cNvPicPr>
          <p:nvPr/>
        </p:nvPicPr>
        <p:blipFill>
          <a:blip r:embed="rId8"/>
          <a:stretch>
            <a:fillRect/>
          </a:stretch>
        </p:blipFill>
        <p:spPr>
          <a:xfrm>
            <a:off x="2553890" y="1678350"/>
            <a:ext cx="6187676" cy="4125118"/>
          </a:xfrm>
          <a:prstGeom prst="rect">
            <a:avLst/>
          </a:prstGeom>
        </p:spPr>
      </p:pic>
      <p:pic>
        <p:nvPicPr>
          <p:cNvPr id="11" name="Picture 10" descr="Shape&#10;&#10;Description automatically generated with medium confidence">
            <a:extLst>
              <a:ext uri="{FF2B5EF4-FFF2-40B4-BE49-F238E27FC236}">
                <a16:creationId xmlns:a16="http://schemas.microsoft.com/office/drawing/2014/main" id="{7624D37F-4744-7E46-8629-A787A603423A}"/>
              </a:ext>
            </a:extLst>
          </p:cNvPr>
          <p:cNvPicPr>
            <a:picLocks noChangeAspect="1"/>
          </p:cNvPicPr>
          <p:nvPr/>
        </p:nvPicPr>
        <p:blipFill>
          <a:blip r:embed="rId9"/>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373645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3BF64-FD18-1548-8FA0-EB6A0E67FCCF}"/>
              </a:ext>
            </a:extLst>
          </p:cNvPr>
          <p:cNvSpPr>
            <a:spLocks noGrp="1"/>
          </p:cNvSpPr>
          <p:nvPr>
            <p:ph type="title"/>
          </p:nvPr>
        </p:nvSpPr>
        <p:spPr/>
        <p:txBody>
          <a:bodyPr/>
          <a:lstStyle/>
          <a:p>
            <a:r>
              <a:rPr lang="en-GB" dirty="0"/>
              <a:t>A</a:t>
            </a:r>
            <a:r>
              <a:rPr lang="en-DK" dirty="0"/>
              <a:t>bstraction </a:t>
            </a:r>
          </a:p>
        </p:txBody>
      </p:sp>
      <p:pic>
        <p:nvPicPr>
          <p:cNvPr id="6" name="Content Placeholder 4" descr="Photo by Dan Gold on Unsplash">
            <a:extLst>
              <a:ext uri="{FF2B5EF4-FFF2-40B4-BE49-F238E27FC236}">
                <a16:creationId xmlns:a16="http://schemas.microsoft.com/office/drawing/2014/main" id="{C362E11D-36BC-B14D-A507-FB68AE2CFA6D}"/>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5526364" y="1778793"/>
            <a:ext cx="5865536" cy="3300413"/>
          </a:xfrm>
          <a:prstGeom prst="rect">
            <a:avLst/>
          </a:prstGeom>
        </p:spPr>
      </p:pic>
      <p:sp>
        <p:nvSpPr>
          <p:cNvPr id="16" name="Content Placeholder 2">
            <a:extLst>
              <a:ext uri="{FF2B5EF4-FFF2-40B4-BE49-F238E27FC236}">
                <a16:creationId xmlns:a16="http://schemas.microsoft.com/office/drawing/2014/main" id="{8C23D0C7-5C2E-9E4A-8EE4-FA8D9F25C2D1}"/>
              </a:ext>
            </a:extLst>
          </p:cNvPr>
          <p:cNvSpPr txBox="1">
            <a:spLocks/>
          </p:cNvSpPr>
          <p:nvPr/>
        </p:nvSpPr>
        <p:spPr>
          <a:xfrm>
            <a:off x="700634" y="1887586"/>
            <a:ext cx="10691265" cy="404831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a-DK" sz="2400" cap="all" spc="30" dirty="0">
                <a:latin typeface="+mj-lt"/>
                <a:ea typeface="+mj-ea"/>
                <a:cs typeface="+mj-cs"/>
              </a:rPr>
              <a:t>Classes</a:t>
            </a:r>
            <a:endParaRPr lang="en-GB" sz="2400" cap="all" spc="30" dirty="0">
              <a:latin typeface="+mj-lt"/>
              <a:ea typeface="+mj-ea"/>
              <a:cs typeface="+mj-cs"/>
            </a:endParaRPr>
          </a:p>
          <a:p>
            <a:r>
              <a:rPr lang="da-DK" dirty="0"/>
              <a:t>An </a:t>
            </a:r>
            <a:r>
              <a:rPr lang="da-DK" dirty="0">
                <a:solidFill>
                  <a:srgbClr val="C00000"/>
                </a:solidFill>
              </a:rPr>
              <a:t>abstract</a:t>
            </a:r>
            <a:r>
              <a:rPr lang="da-DK" dirty="0"/>
              <a:t> </a:t>
            </a:r>
            <a:r>
              <a:rPr lang="da-DK" dirty="0" err="1"/>
              <a:t>blueprint</a:t>
            </a:r>
            <a:r>
              <a:rPr lang="da-DK" dirty="0"/>
              <a:t>.</a:t>
            </a:r>
          </a:p>
        </p:txBody>
      </p:sp>
      <p:pic>
        <p:nvPicPr>
          <p:cNvPr id="17" name="Picture 16" descr="Shape&#10;&#10;Description automatically generated with medium confidence">
            <a:extLst>
              <a:ext uri="{FF2B5EF4-FFF2-40B4-BE49-F238E27FC236}">
                <a16:creationId xmlns:a16="http://schemas.microsoft.com/office/drawing/2014/main" id="{E94A0D1B-8891-4E4A-8C02-E40D93B4C625}"/>
              </a:ext>
            </a:extLst>
          </p:cNvPr>
          <p:cNvPicPr>
            <a:picLocks noChangeAspect="1"/>
          </p:cNvPicPr>
          <p:nvPr/>
        </p:nvPicPr>
        <p:blipFill>
          <a:blip r:embed="rId3"/>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2658211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3BF64-FD18-1548-8FA0-EB6A0E67FCCF}"/>
              </a:ext>
            </a:extLst>
          </p:cNvPr>
          <p:cNvSpPr>
            <a:spLocks noGrp="1"/>
          </p:cNvSpPr>
          <p:nvPr>
            <p:ph type="title"/>
          </p:nvPr>
        </p:nvSpPr>
        <p:spPr/>
        <p:txBody>
          <a:bodyPr/>
          <a:lstStyle/>
          <a:p>
            <a:r>
              <a:rPr lang="en-GB" dirty="0"/>
              <a:t>A</a:t>
            </a:r>
            <a:r>
              <a:rPr lang="en-DK" dirty="0"/>
              <a:t>bstraction</a:t>
            </a:r>
          </a:p>
        </p:txBody>
      </p:sp>
      <p:pic>
        <p:nvPicPr>
          <p:cNvPr id="12" name="Picture 11">
            <a:extLst>
              <a:ext uri="{FF2B5EF4-FFF2-40B4-BE49-F238E27FC236}">
                <a16:creationId xmlns:a16="http://schemas.microsoft.com/office/drawing/2014/main" id="{61D2A9C4-38A3-6B48-B392-7B72802B5D3B}"/>
              </a:ext>
            </a:extLst>
          </p:cNvPr>
          <p:cNvPicPr>
            <a:picLocks noChangeAspect="1"/>
          </p:cNvPicPr>
          <p:nvPr/>
        </p:nvPicPr>
        <p:blipFill>
          <a:blip r:embed="rId3"/>
          <a:stretch>
            <a:fillRect/>
          </a:stretch>
        </p:blipFill>
        <p:spPr>
          <a:xfrm>
            <a:off x="5699263" y="2692256"/>
            <a:ext cx="5425937" cy="2260807"/>
          </a:xfrm>
          <a:prstGeom prst="rect">
            <a:avLst/>
          </a:prstGeom>
        </p:spPr>
      </p:pic>
      <p:pic>
        <p:nvPicPr>
          <p:cNvPr id="5" name="Picture 4" descr="Diagram&#10;&#10;Description automatically generated with low confidence">
            <a:extLst>
              <a:ext uri="{FF2B5EF4-FFF2-40B4-BE49-F238E27FC236}">
                <a16:creationId xmlns:a16="http://schemas.microsoft.com/office/drawing/2014/main" id="{DE05854C-C25F-AC40-84D6-2C401151D2EC}"/>
              </a:ext>
            </a:extLst>
          </p:cNvPr>
          <p:cNvPicPr>
            <a:picLocks noChangeAspect="1"/>
          </p:cNvPicPr>
          <p:nvPr/>
        </p:nvPicPr>
        <p:blipFill>
          <a:blip r:embed="rId4"/>
          <a:stretch>
            <a:fillRect/>
          </a:stretch>
        </p:blipFill>
        <p:spPr>
          <a:xfrm>
            <a:off x="5447798" y="2581326"/>
            <a:ext cx="5677402" cy="2482666"/>
          </a:xfrm>
          <a:prstGeom prst="rect">
            <a:avLst/>
          </a:prstGeom>
        </p:spPr>
      </p:pic>
      <p:sp>
        <p:nvSpPr>
          <p:cNvPr id="13" name="Content Placeholder 2">
            <a:extLst>
              <a:ext uri="{FF2B5EF4-FFF2-40B4-BE49-F238E27FC236}">
                <a16:creationId xmlns:a16="http://schemas.microsoft.com/office/drawing/2014/main" id="{96CF6785-C5F8-3549-AB77-ACA852BBC24B}"/>
              </a:ext>
            </a:extLst>
          </p:cNvPr>
          <p:cNvSpPr txBox="1">
            <a:spLocks/>
          </p:cNvSpPr>
          <p:nvPr/>
        </p:nvSpPr>
        <p:spPr>
          <a:xfrm>
            <a:off x="700634" y="1887586"/>
            <a:ext cx="10691265" cy="404831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a-DK" sz="2400" cap="all" spc="30" dirty="0">
                <a:latin typeface="+mj-lt"/>
                <a:ea typeface="+mj-ea"/>
                <a:cs typeface="+mj-cs"/>
              </a:rPr>
              <a:t>Classes</a:t>
            </a:r>
            <a:endParaRPr lang="en-GB" sz="2400" cap="all" spc="30" dirty="0">
              <a:latin typeface="+mj-lt"/>
              <a:ea typeface="+mj-ea"/>
              <a:cs typeface="+mj-cs"/>
            </a:endParaRPr>
          </a:p>
          <a:p>
            <a:r>
              <a:rPr lang="da-DK" dirty="0"/>
              <a:t>An </a:t>
            </a:r>
            <a:r>
              <a:rPr lang="da-DK" dirty="0">
                <a:solidFill>
                  <a:srgbClr val="C00000"/>
                </a:solidFill>
              </a:rPr>
              <a:t>abstract</a:t>
            </a:r>
            <a:r>
              <a:rPr lang="da-DK" dirty="0"/>
              <a:t> </a:t>
            </a:r>
            <a:r>
              <a:rPr lang="da-DK" dirty="0" err="1"/>
              <a:t>blueprint</a:t>
            </a:r>
            <a:r>
              <a:rPr lang="da-DK" dirty="0"/>
              <a:t>.</a:t>
            </a:r>
          </a:p>
          <a:p>
            <a:r>
              <a:rPr lang="da-DK" dirty="0"/>
              <a:t>Collection of </a:t>
            </a:r>
            <a:r>
              <a:rPr lang="da-DK" dirty="0" err="1"/>
              <a:t>functionality</a:t>
            </a:r>
            <a:r>
              <a:rPr lang="da-DK" dirty="0"/>
              <a:t>.</a:t>
            </a:r>
          </a:p>
          <a:p>
            <a:r>
              <a:rPr lang="en-GB" dirty="0"/>
              <a:t>Definitions for the data format and </a:t>
            </a:r>
            <a:br>
              <a:rPr lang="en-GB" dirty="0"/>
            </a:br>
            <a:r>
              <a:rPr lang="en-GB" dirty="0"/>
              <a:t>available procedures for a </a:t>
            </a:r>
            <a:br>
              <a:rPr lang="en-GB" dirty="0"/>
            </a:br>
            <a:r>
              <a:rPr lang="en-GB" dirty="0"/>
              <a:t>given class of object</a:t>
            </a:r>
            <a:endParaRPr lang="en-DK" dirty="0"/>
          </a:p>
          <a:p>
            <a:pPr marL="0" indent="0">
              <a:buNone/>
            </a:pPr>
            <a:r>
              <a:rPr lang="en-DK" sz="2400" cap="all" spc="30" dirty="0">
                <a:latin typeface="+mj-lt"/>
                <a:ea typeface="+mj-ea"/>
                <a:cs typeface="+mj-cs"/>
              </a:rPr>
              <a:t>Objects</a:t>
            </a:r>
          </a:p>
          <a:p>
            <a:r>
              <a:rPr lang="en-DK" dirty="0"/>
              <a:t>Individual </a:t>
            </a:r>
            <a:r>
              <a:rPr lang="en-DK" dirty="0">
                <a:solidFill>
                  <a:srgbClr val="C00000"/>
                </a:solidFill>
              </a:rPr>
              <a:t>instances of a class.</a:t>
            </a:r>
          </a:p>
          <a:p>
            <a:endParaRPr lang="en-DK" dirty="0"/>
          </a:p>
        </p:txBody>
      </p:sp>
      <p:pic>
        <p:nvPicPr>
          <p:cNvPr id="14" name="Picture 13" descr="Shape&#10;&#10;Description automatically generated with medium confidence">
            <a:extLst>
              <a:ext uri="{FF2B5EF4-FFF2-40B4-BE49-F238E27FC236}">
                <a16:creationId xmlns:a16="http://schemas.microsoft.com/office/drawing/2014/main" id="{71A97472-2BAA-A947-9077-CB3BD360E471}"/>
              </a:ext>
            </a:extLst>
          </p:cNvPr>
          <p:cNvPicPr>
            <a:picLocks noChangeAspect="1"/>
          </p:cNvPicPr>
          <p:nvPr/>
        </p:nvPicPr>
        <p:blipFill>
          <a:blip r:embed="rId5"/>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3122023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C455B-305D-8C42-93F0-A1D190DE473B}"/>
              </a:ext>
            </a:extLst>
          </p:cNvPr>
          <p:cNvSpPr>
            <a:spLocks noGrp="1"/>
          </p:cNvSpPr>
          <p:nvPr>
            <p:ph type="title"/>
          </p:nvPr>
        </p:nvSpPr>
        <p:spPr/>
        <p:txBody>
          <a:bodyPr/>
          <a:lstStyle/>
          <a:p>
            <a:r>
              <a:rPr lang="en-DK" dirty="0"/>
              <a:t>Encapsulation </a:t>
            </a:r>
            <a:br>
              <a:rPr lang="en-DK" dirty="0"/>
            </a:br>
            <a:endParaRPr lang="en-DK" dirty="0"/>
          </a:p>
        </p:txBody>
      </p:sp>
      <p:pic>
        <p:nvPicPr>
          <p:cNvPr id="11266" name="Picture 2" descr="Object-Oriented Database {Concepts, Examples, Pros and Cons}">
            <a:extLst>
              <a:ext uri="{FF2B5EF4-FFF2-40B4-BE49-F238E27FC236}">
                <a16:creationId xmlns:a16="http://schemas.microsoft.com/office/drawing/2014/main" id="{0CF9818D-65BC-A444-B468-1878AC69746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00100" y="2293126"/>
            <a:ext cx="5825506" cy="291275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hape&#10;&#10;Description automatically generated with medium confidence">
            <a:extLst>
              <a:ext uri="{FF2B5EF4-FFF2-40B4-BE49-F238E27FC236}">
                <a16:creationId xmlns:a16="http://schemas.microsoft.com/office/drawing/2014/main" id="{B0E81042-7D48-8841-9A32-871BC9C74CED}"/>
              </a:ext>
            </a:extLst>
          </p:cNvPr>
          <p:cNvPicPr>
            <a:picLocks noChangeAspect="1"/>
          </p:cNvPicPr>
          <p:nvPr/>
        </p:nvPicPr>
        <p:blipFill>
          <a:blip r:embed="rId4"/>
          <a:stretch>
            <a:fillRect/>
          </a:stretch>
        </p:blipFill>
        <p:spPr>
          <a:xfrm>
            <a:off x="9421927" y="6274715"/>
            <a:ext cx="2136660" cy="447601"/>
          </a:xfrm>
          <a:prstGeom prst="rect">
            <a:avLst/>
          </a:prstGeom>
        </p:spPr>
      </p:pic>
      <p:sp>
        <p:nvSpPr>
          <p:cNvPr id="6" name="Content Placeholder 2">
            <a:extLst>
              <a:ext uri="{FF2B5EF4-FFF2-40B4-BE49-F238E27FC236}">
                <a16:creationId xmlns:a16="http://schemas.microsoft.com/office/drawing/2014/main" id="{A0399169-91D6-C44A-9857-660218F3D132}"/>
              </a:ext>
            </a:extLst>
          </p:cNvPr>
          <p:cNvSpPr txBox="1">
            <a:spLocks/>
          </p:cNvSpPr>
          <p:nvPr/>
        </p:nvSpPr>
        <p:spPr>
          <a:xfrm>
            <a:off x="1500735" y="5352861"/>
            <a:ext cx="10691265" cy="40554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DK" dirty="0"/>
          </a:p>
        </p:txBody>
      </p:sp>
      <p:sp>
        <p:nvSpPr>
          <p:cNvPr id="3" name="TextBox 2">
            <a:extLst>
              <a:ext uri="{FF2B5EF4-FFF2-40B4-BE49-F238E27FC236}">
                <a16:creationId xmlns:a16="http://schemas.microsoft.com/office/drawing/2014/main" id="{581E15F5-AF5F-8847-B2D3-8D14BE035529}"/>
              </a:ext>
            </a:extLst>
          </p:cNvPr>
          <p:cNvSpPr txBox="1"/>
          <p:nvPr/>
        </p:nvSpPr>
        <p:spPr>
          <a:xfrm>
            <a:off x="6945832" y="1961478"/>
            <a:ext cx="4348244" cy="2831544"/>
          </a:xfrm>
          <a:prstGeom prst="rect">
            <a:avLst/>
          </a:prstGeom>
          <a:noFill/>
        </p:spPr>
        <p:txBody>
          <a:bodyPr wrap="square" rtlCol="0">
            <a:spAutoFit/>
          </a:bodyPr>
          <a:lstStyle/>
          <a:p>
            <a:endParaRPr lang="en-US"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With </a:t>
            </a:r>
            <a:r>
              <a:rPr lang="en-GB" sz="2000" dirty="0"/>
              <a:t>encapsulation we prevent external code from being concerned with the internal workings of an object. </a:t>
            </a:r>
          </a:p>
          <a:p>
            <a:pPr marL="285750" indent="-285750">
              <a:buFont typeface="Arial" panose="020B0604020202020204" pitchFamily="34" charset="0"/>
              <a:buChar char="•"/>
            </a:pPr>
            <a:endParaRPr lang="en-GB" sz="2000" dirty="0"/>
          </a:p>
          <a:p>
            <a:pPr marL="285750" indent="-285750">
              <a:buFont typeface="Arial" panose="020B0604020202020204" pitchFamily="34" charset="0"/>
              <a:buChar char="•"/>
            </a:pPr>
            <a:r>
              <a:rPr lang="en-GB" sz="2000" dirty="0"/>
              <a:t>Also known as </a:t>
            </a:r>
            <a:r>
              <a:rPr lang="en-GB" sz="2000" dirty="0">
                <a:solidFill>
                  <a:srgbClr val="C00000"/>
                </a:solidFill>
              </a:rPr>
              <a:t>decoupling</a:t>
            </a:r>
            <a:r>
              <a:rPr lang="en-GB" sz="2000" dirty="0"/>
              <a:t>.</a:t>
            </a:r>
            <a:endParaRPr lang="en-DK" sz="2000" dirty="0">
              <a:solidFill>
                <a:srgbClr val="C00000"/>
              </a:solidFill>
            </a:endParaRPr>
          </a:p>
        </p:txBody>
      </p:sp>
      <p:sp>
        <p:nvSpPr>
          <p:cNvPr id="8" name="TextBox 7">
            <a:extLst>
              <a:ext uri="{FF2B5EF4-FFF2-40B4-BE49-F238E27FC236}">
                <a16:creationId xmlns:a16="http://schemas.microsoft.com/office/drawing/2014/main" id="{8B87A356-8EC1-1046-88F5-8838154D965D}"/>
              </a:ext>
            </a:extLst>
          </p:cNvPr>
          <p:cNvSpPr txBox="1"/>
          <p:nvPr/>
        </p:nvSpPr>
        <p:spPr>
          <a:xfrm>
            <a:off x="748309" y="1776812"/>
            <a:ext cx="6098058" cy="369332"/>
          </a:xfrm>
          <a:prstGeom prst="rect">
            <a:avLst/>
          </a:prstGeom>
          <a:noFill/>
        </p:spPr>
        <p:txBody>
          <a:bodyPr wrap="square">
            <a:spAutoFit/>
          </a:bodyPr>
          <a:lstStyle/>
          <a:p>
            <a:pPr marL="0" indent="0">
              <a:buNone/>
            </a:pPr>
            <a:r>
              <a:rPr lang="da-DK" sz="1800" cap="all" spc="30" dirty="0">
                <a:latin typeface="+mj-lt"/>
                <a:ea typeface="+mj-ea"/>
                <a:cs typeface="+mj-cs"/>
              </a:rPr>
              <a:t>One </a:t>
            </a:r>
            <a:r>
              <a:rPr lang="da-DK" sz="1800" cap="all" spc="30" dirty="0" err="1">
                <a:latin typeface="+mj-lt"/>
                <a:ea typeface="+mj-ea"/>
                <a:cs typeface="+mj-cs"/>
              </a:rPr>
              <a:t>class</a:t>
            </a:r>
            <a:r>
              <a:rPr lang="da-DK" sz="1800" cap="all" spc="30" dirty="0">
                <a:latin typeface="+mj-lt"/>
                <a:ea typeface="+mj-ea"/>
                <a:cs typeface="+mj-cs"/>
              </a:rPr>
              <a:t> – </a:t>
            </a:r>
            <a:r>
              <a:rPr lang="da-DK" sz="1800" cap="all" spc="30" dirty="0" err="1">
                <a:latin typeface="+mj-lt"/>
                <a:ea typeface="+mj-ea"/>
                <a:cs typeface="+mj-cs"/>
              </a:rPr>
              <a:t>one</a:t>
            </a:r>
            <a:r>
              <a:rPr lang="da-DK" sz="1800" cap="all" spc="30" dirty="0">
                <a:latin typeface="+mj-lt"/>
                <a:ea typeface="+mj-ea"/>
                <a:cs typeface="+mj-cs"/>
              </a:rPr>
              <a:t> </a:t>
            </a:r>
            <a:r>
              <a:rPr lang="da-DK" sz="1800" cap="all" spc="30" dirty="0" err="1">
                <a:latin typeface="+mj-lt"/>
                <a:ea typeface="+mj-ea"/>
                <a:cs typeface="+mj-cs"/>
              </a:rPr>
              <a:t>role</a:t>
            </a:r>
            <a:r>
              <a:rPr lang="da-DK" sz="1800" cap="all" spc="30" dirty="0">
                <a:latin typeface="+mj-lt"/>
                <a:ea typeface="+mj-ea"/>
                <a:cs typeface="+mj-cs"/>
              </a:rPr>
              <a:t> </a:t>
            </a:r>
            <a:r>
              <a:rPr lang="da-DK" sz="1800" cap="all" spc="30" dirty="0"/>
              <a:t>– </a:t>
            </a:r>
            <a:r>
              <a:rPr lang="da-DK" sz="1800" cap="all" spc="30" dirty="0" err="1">
                <a:latin typeface="+mj-lt"/>
                <a:ea typeface="+mj-ea"/>
                <a:cs typeface="+mj-cs"/>
              </a:rPr>
              <a:t>one</a:t>
            </a:r>
            <a:r>
              <a:rPr lang="da-DK" sz="1800" cap="all" spc="30" dirty="0">
                <a:latin typeface="+mj-lt"/>
                <a:ea typeface="+mj-ea"/>
                <a:cs typeface="+mj-cs"/>
              </a:rPr>
              <a:t> </a:t>
            </a:r>
            <a:r>
              <a:rPr lang="da-DK" sz="1800" cap="all" spc="30" dirty="0" err="1">
                <a:latin typeface="+mj-lt"/>
                <a:ea typeface="+mj-ea"/>
                <a:cs typeface="+mj-cs"/>
              </a:rPr>
              <a:t>responsibility</a:t>
            </a:r>
            <a:endParaRPr lang="en-DK" dirty="0"/>
          </a:p>
        </p:txBody>
      </p:sp>
    </p:spTree>
    <p:extLst>
      <p:ext uri="{BB962C8B-B14F-4D97-AF65-F5344CB8AC3E}">
        <p14:creationId xmlns:p14="http://schemas.microsoft.com/office/powerpoint/2010/main" val="2012099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26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4B4E2-5A0F-2E43-81BD-B8043BD44A15}"/>
              </a:ext>
            </a:extLst>
          </p:cNvPr>
          <p:cNvSpPr>
            <a:spLocks noGrp="1"/>
          </p:cNvSpPr>
          <p:nvPr>
            <p:ph type="title"/>
          </p:nvPr>
        </p:nvSpPr>
        <p:spPr/>
        <p:txBody>
          <a:bodyPr/>
          <a:lstStyle/>
          <a:p>
            <a:r>
              <a:rPr lang="en-DK" dirty="0"/>
              <a:t>Inheritance – </a:t>
            </a:r>
            <a:r>
              <a:rPr lang="en-DK" sz="2800" dirty="0"/>
              <a:t>zoo example</a:t>
            </a:r>
            <a:endParaRPr lang="en-DK" dirty="0"/>
          </a:p>
        </p:txBody>
      </p:sp>
      <p:graphicFrame>
        <p:nvGraphicFramePr>
          <p:cNvPr id="42" name="Table 41">
            <a:extLst>
              <a:ext uri="{FF2B5EF4-FFF2-40B4-BE49-F238E27FC236}">
                <a16:creationId xmlns:a16="http://schemas.microsoft.com/office/drawing/2014/main" id="{C38DF175-E6BE-E34E-9EA2-175ACA408107}"/>
              </a:ext>
            </a:extLst>
          </p:cNvPr>
          <p:cNvGraphicFramePr>
            <a:graphicFrameLocks noGrp="1"/>
          </p:cNvGraphicFramePr>
          <p:nvPr>
            <p:extLst>
              <p:ext uri="{D42A27DB-BD31-4B8C-83A1-F6EECF244321}">
                <p14:modId xmlns:p14="http://schemas.microsoft.com/office/powerpoint/2010/main" val="1839843637"/>
              </p:ext>
            </p:extLst>
          </p:nvPr>
        </p:nvGraphicFramePr>
        <p:xfrm>
          <a:off x="6740613" y="4025701"/>
          <a:ext cx="2574556" cy="1615440"/>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135643">
                <a:tc>
                  <a:txBody>
                    <a:bodyPr/>
                    <a:lstStyle/>
                    <a:p>
                      <a:pPr algn="ctr"/>
                      <a:r>
                        <a:rPr lang="en-DK" sz="1800" b="0" kern="1200" dirty="0">
                          <a:solidFill>
                            <a:schemeClr val="tx1"/>
                          </a:solidFill>
                          <a:latin typeface="+mj-lt"/>
                        </a:rPr>
                        <a:t>Fish</a:t>
                      </a:r>
                      <a:endParaRPr lang="en-DK" b="0" dirty="0">
                        <a:solidFill>
                          <a:schemeClr val="tx1"/>
                        </a:solidFill>
                        <a:latin typeface="+mj-lt"/>
                      </a:endParaRPr>
                    </a:p>
                  </a:txBody>
                  <a:tcPr/>
                </a:tc>
                <a:extLst>
                  <a:ext uri="{0D108BD9-81ED-4DB2-BD59-A6C34878D82A}">
                    <a16:rowId xmlns:a16="http://schemas.microsoft.com/office/drawing/2014/main" val="1965994176"/>
                  </a:ext>
                </a:extLst>
              </a:tr>
              <a:tr h="370840">
                <a:tc>
                  <a:txBody>
                    <a:bodyPr/>
                    <a:lstStyle/>
                    <a:p>
                      <a:pPr marL="0" algn="l" defTabSz="914400" rtl="0" eaLnBrk="1" latinLnBrk="0" hangingPunct="1"/>
                      <a:r>
                        <a:rPr lang="en-GB" sz="1400" kern="1200" dirty="0">
                          <a:solidFill>
                            <a:schemeClr val="tx1"/>
                          </a:solidFill>
                          <a:latin typeface="+mj-lt"/>
                          <a:ea typeface="+mn-ea"/>
                          <a:cs typeface="+mn-cs"/>
                        </a:rPr>
                        <a:t>+ </a:t>
                      </a:r>
                      <a:r>
                        <a:rPr lang="da-DK" sz="1400" kern="1200" dirty="0">
                          <a:solidFill>
                            <a:schemeClr val="tx1"/>
                          </a:solidFill>
                          <a:latin typeface="+mj-lt"/>
                          <a:ea typeface="+mn-ea"/>
                          <a:cs typeface="+mn-cs"/>
                        </a:rPr>
                        <a:t>age</a:t>
                      </a:r>
                      <a:r>
                        <a:rPr lang="en-DK" sz="1400" kern="1200" dirty="0">
                          <a:solidFill>
                            <a:schemeClr val="tx1"/>
                          </a:solidFill>
                          <a:latin typeface="+mj-lt"/>
                          <a:ea typeface="+mn-ea"/>
                          <a:cs typeface="+mn-cs"/>
                        </a:rPr>
                        <a:t>: int</a:t>
                      </a:r>
                    </a:p>
                    <a:p>
                      <a:pPr marL="0" algn="l" defTabSz="914400" rtl="0" eaLnBrk="1" latinLnBrk="0" hangingPunct="1"/>
                      <a:r>
                        <a:rPr lang="en-DK" sz="1400" kern="1200" dirty="0">
                          <a:solidFill>
                            <a:schemeClr val="tx1"/>
                          </a:solidFill>
                          <a:latin typeface="+mj-lt"/>
                          <a:ea typeface="+mn-ea"/>
                          <a:cs typeface="+mn-cs"/>
                        </a:rPr>
                        <a:t>+ sex: string</a:t>
                      </a:r>
                    </a:p>
                    <a:p>
                      <a:pPr marL="0" algn="l" defTabSz="914400" rtl="0" eaLnBrk="1" latinLnBrk="0" hangingPunct="1"/>
                      <a:r>
                        <a:rPr lang="en-GB" sz="1400" kern="1200" dirty="0">
                          <a:solidFill>
                            <a:schemeClr val="tx1"/>
                          </a:solidFill>
                          <a:latin typeface="+mj-lt"/>
                          <a:ea typeface="+mn-ea"/>
                          <a:cs typeface="+mn-cs"/>
                        </a:rPr>
                        <a:t>+ </a:t>
                      </a:r>
                      <a:r>
                        <a:rPr lang="da-DK" sz="1400" kern="1200" dirty="0">
                          <a:solidFill>
                            <a:schemeClr val="tx1"/>
                          </a:solidFill>
                          <a:latin typeface="+mj-lt"/>
                          <a:ea typeface="+mn-ea"/>
                          <a:cs typeface="+mn-cs"/>
                        </a:rPr>
                        <a:t>size: double</a:t>
                      </a:r>
                    </a:p>
                  </a:txBody>
                  <a:tcPr/>
                </a:tc>
                <a:extLst>
                  <a:ext uri="{0D108BD9-81ED-4DB2-BD59-A6C34878D82A}">
                    <a16:rowId xmlns:a16="http://schemas.microsoft.com/office/drawing/2014/main" val="778022214"/>
                  </a:ext>
                </a:extLst>
              </a:tr>
              <a:tr h="301313">
                <a:tc>
                  <a:txBody>
                    <a:bodyPr/>
                    <a:lstStyle/>
                    <a:p>
                      <a:pPr marL="0" algn="l" defTabSz="914400" rtl="0" eaLnBrk="1" latinLnBrk="0" hangingPunct="1"/>
                      <a:r>
                        <a:rPr lang="en-DK" sz="1400" kern="1200" dirty="0">
                          <a:solidFill>
                            <a:schemeClr val="tx1"/>
                          </a:solidFill>
                          <a:latin typeface="+mj-lt"/>
                          <a:ea typeface="+mn-ea"/>
                          <a:cs typeface="+mn-cs"/>
                        </a:rPr>
                        <a:t>+ eat( )</a:t>
                      </a:r>
                    </a:p>
                    <a:p>
                      <a:pPr marL="0" algn="l" defTabSz="914400" rtl="0" eaLnBrk="1" latinLnBrk="0" hangingPunct="1"/>
                      <a:r>
                        <a:rPr lang="en-DK" sz="1400" kern="1200" dirty="0">
                          <a:solidFill>
                            <a:schemeClr val="tx1"/>
                          </a:solidFill>
                          <a:latin typeface="+mj-lt"/>
                          <a:ea typeface="+mn-ea"/>
                          <a:cs typeface="+mn-cs"/>
                        </a:rPr>
                        <a:t>+ swim( )</a:t>
                      </a:r>
                    </a:p>
                  </a:txBody>
                  <a:tcPr/>
                </a:tc>
                <a:extLst>
                  <a:ext uri="{0D108BD9-81ED-4DB2-BD59-A6C34878D82A}">
                    <a16:rowId xmlns:a16="http://schemas.microsoft.com/office/drawing/2014/main" val="817835063"/>
                  </a:ext>
                </a:extLst>
              </a:tr>
            </a:tbl>
          </a:graphicData>
        </a:graphic>
      </p:graphicFrame>
      <p:graphicFrame>
        <p:nvGraphicFramePr>
          <p:cNvPr id="43" name="Table 42">
            <a:extLst>
              <a:ext uri="{FF2B5EF4-FFF2-40B4-BE49-F238E27FC236}">
                <a16:creationId xmlns:a16="http://schemas.microsoft.com/office/drawing/2014/main" id="{85CD5374-6A3D-194B-BC52-AA957956B436}"/>
              </a:ext>
            </a:extLst>
          </p:cNvPr>
          <p:cNvGraphicFramePr>
            <a:graphicFrameLocks noGrp="1"/>
          </p:cNvGraphicFramePr>
          <p:nvPr>
            <p:extLst>
              <p:ext uri="{D42A27DB-BD31-4B8C-83A1-F6EECF244321}">
                <p14:modId xmlns:p14="http://schemas.microsoft.com/office/powerpoint/2010/main" val="1177520957"/>
              </p:ext>
            </p:extLst>
          </p:nvPr>
        </p:nvGraphicFramePr>
        <p:xfrm>
          <a:off x="3925904" y="4017730"/>
          <a:ext cx="2574556" cy="1615440"/>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840816965"/>
                    </a:ext>
                  </a:extLst>
                </a:gridCol>
              </a:tblGrid>
              <a:tr h="343867">
                <a:tc>
                  <a:txBody>
                    <a:bodyPr/>
                    <a:lstStyle/>
                    <a:p>
                      <a:pPr algn="ctr"/>
                      <a:r>
                        <a:rPr lang="en-DK" sz="1800" kern="1200" dirty="0">
                          <a:solidFill>
                            <a:schemeClr val="tx1"/>
                          </a:solidFill>
                          <a:latin typeface="+mj-lt"/>
                          <a:ea typeface="+mn-ea"/>
                          <a:cs typeface="+mn-cs"/>
                        </a:rPr>
                        <a:t>Lion</a:t>
                      </a:r>
                    </a:p>
                  </a:txBody>
                  <a:tcPr/>
                </a:tc>
                <a:extLst>
                  <a:ext uri="{0D108BD9-81ED-4DB2-BD59-A6C34878D82A}">
                    <a16:rowId xmlns:a16="http://schemas.microsoft.com/office/drawing/2014/main" val="1965994176"/>
                  </a:ext>
                </a:extLst>
              </a:tr>
              <a:tr h="669807">
                <a:tc>
                  <a:txBody>
                    <a:bodyPr/>
                    <a:lstStyle/>
                    <a:p>
                      <a:pPr marL="0" indent="0" algn="l" defTabSz="914400" rtl="0" eaLnBrk="1" latinLnBrk="0" hangingPunct="1">
                        <a:buFont typeface="System Font Regular"/>
                        <a:buNone/>
                      </a:pPr>
                      <a:r>
                        <a:rPr lang="da-DK" sz="1400" kern="1200" dirty="0">
                          <a:solidFill>
                            <a:schemeClr val="tx1"/>
                          </a:solidFill>
                          <a:latin typeface="+mj-lt"/>
                          <a:ea typeface="+mn-ea"/>
                          <a:cs typeface="+mn-cs"/>
                        </a:rPr>
                        <a:t>+ age</a:t>
                      </a:r>
                      <a:r>
                        <a:rPr lang="en-DK" sz="1400" kern="1200" dirty="0">
                          <a:solidFill>
                            <a:schemeClr val="tx1"/>
                          </a:solidFill>
                          <a:latin typeface="+mj-lt"/>
                          <a:ea typeface="+mn-ea"/>
                          <a:cs typeface="+mn-cs"/>
                        </a:rPr>
                        <a:t>: int</a:t>
                      </a:r>
                    </a:p>
                    <a:p>
                      <a:pPr marL="0" indent="0" algn="l" defTabSz="914400" rtl="0" eaLnBrk="1" latinLnBrk="0" hangingPunct="1">
                        <a:buFont typeface="System Font Regular"/>
                        <a:buNone/>
                      </a:pPr>
                      <a:r>
                        <a:rPr lang="en-DK" sz="1400" kern="1200" dirty="0">
                          <a:solidFill>
                            <a:schemeClr val="tx1"/>
                          </a:solidFill>
                          <a:latin typeface="+mj-lt"/>
                          <a:ea typeface="+mn-ea"/>
                          <a:cs typeface="+mn-cs"/>
                        </a:rPr>
                        <a:t>+ sex: string</a:t>
                      </a:r>
                    </a:p>
                    <a:p>
                      <a:pPr marL="0" indent="0" algn="l" defTabSz="914400" rtl="0" eaLnBrk="1" latinLnBrk="0" hangingPunct="1">
                        <a:buFont typeface="System Font Regular"/>
                        <a:buNone/>
                      </a:pPr>
                      <a:r>
                        <a:rPr lang="en-GB" sz="1400" kern="1200" dirty="0">
                          <a:solidFill>
                            <a:schemeClr val="tx1"/>
                          </a:solidFill>
                          <a:latin typeface="+mj-lt"/>
                          <a:ea typeface="+mn-ea"/>
                          <a:cs typeface="+mn-cs"/>
                        </a:rPr>
                        <a:t>+ </a:t>
                      </a:r>
                      <a:r>
                        <a:rPr lang="da-DK" sz="1400" kern="1200" dirty="0">
                          <a:solidFill>
                            <a:schemeClr val="tx1"/>
                          </a:solidFill>
                          <a:latin typeface="+mj-lt"/>
                          <a:ea typeface="+mn-ea"/>
                          <a:cs typeface="+mn-cs"/>
                        </a:rPr>
                        <a:t>is_wild: boolean</a:t>
                      </a:r>
                      <a:endParaRPr lang="en-DK" sz="1400" kern="1200" dirty="0">
                        <a:solidFill>
                          <a:schemeClr val="tx1"/>
                        </a:solidFill>
                        <a:latin typeface="+mj-lt"/>
                        <a:ea typeface="+mn-ea"/>
                        <a:cs typeface="+mn-cs"/>
                      </a:endParaRPr>
                    </a:p>
                  </a:txBody>
                  <a:tcPr/>
                </a:tc>
                <a:extLst>
                  <a:ext uri="{0D108BD9-81ED-4DB2-BD59-A6C34878D82A}">
                    <a16:rowId xmlns:a16="http://schemas.microsoft.com/office/drawing/2014/main" val="778022214"/>
                  </a:ext>
                </a:extLst>
              </a:tr>
              <a:tr h="495376">
                <a:tc>
                  <a:txBody>
                    <a:bodyPr/>
                    <a:lstStyle/>
                    <a:p>
                      <a:pPr marL="0" algn="l" defTabSz="914400" rtl="0" eaLnBrk="1" latinLnBrk="0" hangingPunct="1"/>
                      <a:r>
                        <a:rPr lang="en-DK" sz="1400" kern="1200" dirty="0">
                          <a:solidFill>
                            <a:schemeClr val="tx1"/>
                          </a:solidFill>
                          <a:latin typeface="+mj-lt"/>
                          <a:ea typeface="+mn-ea"/>
                          <a:cs typeface="+mn-cs"/>
                        </a:rPr>
                        <a:t>+ eat( ) </a:t>
                      </a:r>
                    </a:p>
                    <a:p>
                      <a:pPr marL="0" algn="l" defTabSz="914400" rtl="0" eaLnBrk="1" latinLnBrk="0" hangingPunct="1"/>
                      <a:r>
                        <a:rPr lang="en-DK" sz="1400" kern="1200" dirty="0">
                          <a:solidFill>
                            <a:schemeClr val="tx1"/>
                          </a:solidFill>
                          <a:latin typeface="+mj-lt"/>
                          <a:ea typeface="+mn-ea"/>
                          <a:cs typeface="+mn-cs"/>
                        </a:rPr>
                        <a:t>+ run( )</a:t>
                      </a:r>
                    </a:p>
                  </a:txBody>
                  <a:tcPr/>
                </a:tc>
                <a:extLst>
                  <a:ext uri="{0D108BD9-81ED-4DB2-BD59-A6C34878D82A}">
                    <a16:rowId xmlns:a16="http://schemas.microsoft.com/office/drawing/2014/main" val="817835063"/>
                  </a:ext>
                </a:extLst>
              </a:tr>
            </a:tbl>
          </a:graphicData>
        </a:graphic>
      </p:graphicFrame>
      <p:pic>
        <p:nvPicPr>
          <p:cNvPr id="49" name="Picture 48" descr="A close up of a clown fish&#10;&#10;Description automatically generated with medium confidence">
            <a:extLst>
              <a:ext uri="{FF2B5EF4-FFF2-40B4-BE49-F238E27FC236}">
                <a16:creationId xmlns:a16="http://schemas.microsoft.com/office/drawing/2014/main" id="{350461C5-1113-6A48-8982-6FC863EF8756}"/>
              </a:ext>
            </a:extLst>
          </p:cNvPr>
          <p:cNvPicPr>
            <a:picLocks noChangeAspect="1"/>
          </p:cNvPicPr>
          <p:nvPr/>
        </p:nvPicPr>
        <p:blipFill>
          <a:blip r:embed="rId3"/>
          <a:stretch>
            <a:fillRect/>
          </a:stretch>
        </p:blipFill>
        <p:spPr>
          <a:xfrm>
            <a:off x="7040305" y="1031796"/>
            <a:ext cx="2771474" cy="1847649"/>
          </a:xfrm>
          <a:prstGeom prst="rect">
            <a:avLst/>
          </a:prstGeom>
        </p:spPr>
      </p:pic>
      <p:pic>
        <p:nvPicPr>
          <p:cNvPr id="8" name="Picture 7" descr="A picture containing grass, mammal, big cat, lion&#10;&#10;Description automatically generated">
            <a:extLst>
              <a:ext uri="{FF2B5EF4-FFF2-40B4-BE49-F238E27FC236}">
                <a16:creationId xmlns:a16="http://schemas.microsoft.com/office/drawing/2014/main" id="{B7055F56-7E51-1A4B-8284-BA3D3042B745}"/>
              </a:ext>
            </a:extLst>
          </p:cNvPr>
          <p:cNvPicPr>
            <a:picLocks noChangeAspect="1"/>
          </p:cNvPicPr>
          <p:nvPr/>
        </p:nvPicPr>
        <p:blipFill>
          <a:blip r:embed="rId4"/>
          <a:stretch>
            <a:fillRect/>
          </a:stretch>
        </p:blipFill>
        <p:spPr>
          <a:xfrm>
            <a:off x="8426042" y="1256816"/>
            <a:ext cx="3120573" cy="2072619"/>
          </a:xfrm>
          <a:prstGeom prst="rect">
            <a:avLst/>
          </a:prstGeom>
        </p:spPr>
      </p:pic>
      <p:graphicFrame>
        <p:nvGraphicFramePr>
          <p:cNvPr id="3" name="Table 2">
            <a:extLst>
              <a:ext uri="{FF2B5EF4-FFF2-40B4-BE49-F238E27FC236}">
                <a16:creationId xmlns:a16="http://schemas.microsoft.com/office/drawing/2014/main" id="{FAE3CEF7-5ED0-8743-BE60-D2849F9580B2}"/>
              </a:ext>
            </a:extLst>
          </p:cNvPr>
          <p:cNvGraphicFramePr>
            <a:graphicFrameLocks noGrp="1"/>
          </p:cNvGraphicFramePr>
          <p:nvPr>
            <p:extLst>
              <p:ext uri="{D42A27DB-BD31-4B8C-83A1-F6EECF244321}">
                <p14:modId xmlns:p14="http://schemas.microsoft.com/office/powerpoint/2010/main" val="1948133638"/>
              </p:ext>
            </p:extLst>
          </p:nvPr>
        </p:nvGraphicFramePr>
        <p:xfrm>
          <a:off x="3925904" y="1607611"/>
          <a:ext cx="2574556" cy="1342280"/>
        </p:xfrm>
        <a:graphic>
          <a:graphicData uri="http://schemas.openxmlformats.org/drawingml/2006/table">
            <a:tbl>
              <a:tblPr firstRow="1" bandRow="1">
                <a:tableStyleId>{5940675A-B579-460E-94D1-54222C63F5DA}</a:tableStyleId>
              </a:tblPr>
              <a:tblGrid>
                <a:gridCol w="2574556">
                  <a:extLst>
                    <a:ext uri="{9D8B030D-6E8A-4147-A177-3AD203B41FA5}">
                      <a16:colId xmlns:a16="http://schemas.microsoft.com/office/drawing/2014/main" val="2192022757"/>
                    </a:ext>
                  </a:extLst>
                </a:gridCol>
              </a:tblGrid>
              <a:tr h="0">
                <a:tc>
                  <a:txBody>
                    <a:bodyPr/>
                    <a:lstStyle/>
                    <a:p>
                      <a:pPr algn="ctr"/>
                      <a:r>
                        <a:rPr lang="en-DK" sz="1800" b="0" kern="1200" dirty="0">
                          <a:solidFill>
                            <a:schemeClr val="tx1"/>
                          </a:solidFill>
                          <a:latin typeface="+mj-lt"/>
                        </a:rPr>
                        <a:t>Animal</a:t>
                      </a:r>
                      <a:endParaRPr lang="en-DK" b="0" dirty="0">
                        <a:solidFill>
                          <a:schemeClr val="tx1"/>
                        </a:solidFill>
                        <a:latin typeface="+mj-lt"/>
                      </a:endParaRPr>
                    </a:p>
                  </a:txBody>
                  <a:tcPr>
                    <a:solidFill>
                      <a:schemeClr val="bg1"/>
                    </a:solidFill>
                  </a:tcPr>
                </a:tc>
                <a:extLst>
                  <a:ext uri="{0D108BD9-81ED-4DB2-BD59-A6C34878D82A}">
                    <a16:rowId xmlns:a16="http://schemas.microsoft.com/office/drawing/2014/main" val="1948032723"/>
                  </a:ext>
                </a:extLst>
              </a:tr>
              <a:tr h="569015">
                <a:tc>
                  <a:txBody>
                    <a:bodyPr/>
                    <a:lstStyle/>
                    <a:p>
                      <a:pPr algn="l"/>
                      <a:endParaRPr lang="en-DK" dirty="0">
                        <a:latin typeface="+mj-lt"/>
                      </a:endParaRPr>
                    </a:p>
                  </a:txBody>
                  <a:tcPr>
                    <a:solidFill>
                      <a:schemeClr val="bg1"/>
                    </a:solidFill>
                  </a:tcPr>
                </a:tc>
                <a:extLst>
                  <a:ext uri="{0D108BD9-81ED-4DB2-BD59-A6C34878D82A}">
                    <a16:rowId xmlns:a16="http://schemas.microsoft.com/office/drawing/2014/main" val="1716242519"/>
                  </a:ext>
                </a:extLst>
              </a:tr>
              <a:tr h="407505">
                <a:tc>
                  <a:txBody>
                    <a:bodyPr/>
                    <a:lstStyle/>
                    <a:p>
                      <a:pPr algn="l"/>
                      <a:endParaRPr lang="en-DK" dirty="0">
                        <a:latin typeface="+mj-lt"/>
                      </a:endParaRPr>
                    </a:p>
                  </a:txBody>
                  <a:tcPr>
                    <a:solidFill>
                      <a:schemeClr val="bg1"/>
                    </a:solidFill>
                  </a:tcPr>
                </a:tc>
                <a:extLst>
                  <a:ext uri="{0D108BD9-81ED-4DB2-BD59-A6C34878D82A}">
                    <a16:rowId xmlns:a16="http://schemas.microsoft.com/office/drawing/2014/main" val="3172164522"/>
                  </a:ext>
                </a:extLst>
              </a:tr>
            </a:tbl>
          </a:graphicData>
        </a:graphic>
      </p:graphicFrame>
      <p:sp>
        <p:nvSpPr>
          <p:cNvPr id="4" name="Oval 3">
            <a:extLst>
              <a:ext uri="{FF2B5EF4-FFF2-40B4-BE49-F238E27FC236}">
                <a16:creationId xmlns:a16="http://schemas.microsoft.com/office/drawing/2014/main" id="{E906D534-01CA-754C-AADF-E7FDF3B2D78E}"/>
              </a:ext>
            </a:extLst>
          </p:cNvPr>
          <p:cNvSpPr/>
          <p:nvPr/>
        </p:nvSpPr>
        <p:spPr>
          <a:xfrm>
            <a:off x="3959966" y="4427075"/>
            <a:ext cx="991012" cy="493545"/>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9" name="Oval 8">
            <a:extLst>
              <a:ext uri="{FF2B5EF4-FFF2-40B4-BE49-F238E27FC236}">
                <a16:creationId xmlns:a16="http://schemas.microsoft.com/office/drawing/2014/main" id="{38F8CF9C-B2D1-4046-89B9-F12009CCDE03}"/>
              </a:ext>
            </a:extLst>
          </p:cNvPr>
          <p:cNvSpPr/>
          <p:nvPr/>
        </p:nvSpPr>
        <p:spPr>
          <a:xfrm>
            <a:off x="6775385" y="4457002"/>
            <a:ext cx="909283" cy="398793"/>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Oval 9">
            <a:extLst>
              <a:ext uri="{FF2B5EF4-FFF2-40B4-BE49-F238E27FC236}">
                <a16:creationId xmlns:a16="http://schemas.microsoft.com/office/drawing/2014/main" id="{ABC73F05-C7D2-024C-918D-A414FB1302DD}"/>
              </a:ext>
            </a:extLst>
          </p:cNvPr>
          <p:cNvSpPr/>
          <p:nvPr/>
        </p:nvSpPr>
        <p:spPr>
          <a:xfrm>
            <a:off x="4040823" y="5162090"/>
            <a:ext cx="495670" cy="374927"/>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Oval 10">
            <a:extLst>
              <a:ext uri="{FF2B5EF4-FFF2-40B4-BE49-F238E27FC236}">
                <a16:creationId xmlns:a16="http://schemas.microsoft.com/office/drawing/2014/main" id="{BD19F4DF-B5CE-944C-9737-88AF47F9FB4A}"/>
              </a:ext>
            </a:extLst>
          </p:cNvPr>
          <p:cNvSpPr/>
          <p:nvPr/>
        </p:nvSpPr>
        <p:spPr>
          <a:xfrm>
            <a:off x="6836961" y="5089461"/>
            <a:ext cx="573697" cy="367505"/>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Arc 4">
            <a:extLst>
              <a:ext uri="{FF2B5EF4-FFF2-40B4-BE49-F238E27FC236}">
                <a16:creationId xmlns:a16="http://schemas.microsoft.com/office/drawing/2014/main" id="{5B476EC9-20B6-7045-89F6-B74453053AC3}"/>
              </a:ext>
            </a:extLst>
          </p:cNvPr>
          <p:cNvSpPr/>
          <p:nvPr/>
        </p:nvSpPr>
        <p:spPr>
          <a:xfrm>
            <a:off x="3649287" y="2153983"/>
            <a:ext cx="3728813" cy="4094223"/>
          </a:xfrm>
          <a:prstGeom prst="arc">
            <a:avLst>
              <a:gd name="adj1" fmla="val 16200000"/>
              <a:gd name="adj2" fmla="val 501603"/>
            </a:avLst>
          </a:prstGeom>
          <a:ln w="12700">
            <a:solidFill>
              <a:srgbClr val="C00000"/>
            </a:solidFill>
            <a:headEnd type="stealth" w="med" len="lg"/>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K"/>
          </a:p>
        </p:txBody>
      </p:sp>
      <p:sp>
        <p:nvSpPr>
          <p:cNvPr id="13" name="Arc 12">
            <a:extLst>
              <a:ext uri="{FF2B5EF4-FFF2-40B4-BE49-F238E27FC236}">
                <a16:creationId xmlns:a16="http://schemas.microsoft.com/office/drawing/2014/main" id="{27118552-36D6-404E-AB10-2554353BA59C}"/>
              </a:ext>
            </a:extLst>
          </p:cNvPr>
          <p:cNvSpPr/>
          <p:nvPr/>
        </p:nvSpPr>
        <p:spPr>
          <a:xfrm flipH="1">
            <a:off x="4040884" y="2688955"/>
            <a:ext cx="2248858" cy="3798415"/>
          </a:xfrm>
          <a:prstGeom prst="arc">
            <a:avLst>
              <a:gd name="adj1" fmla="val 16284514"/>
              <a:gd name="adj2" fmla="val 0"/>
            </a:avLst>
          </a:prstGeom>
          <a:ln w="12700">
            <a:solidFill>
              <a:srgbClr val="C00000"/>
            </a:solidFill>
            <a:headEnd type="stealth" w="med" len="lg"/>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K"/>
          </a:p>
        </p:txBody>
      </p:sp>
      <p:sp>
        <p:nvSpPr>
          <p:cNvPr id="14" name="Right Brace 13">
            <a:extLst>
              <a:ext uri="{FF2B5EF4-FFF2-40B4-BE49-F238E27FC236}">
                <a16:creationId xmlns:a16="http://schemas.microsoft.com/office/drawing/2014/main" id="{69186FE1-E3BE-2842-9ACE-F10574D5944D}"/>
              </a:ext>
            </a:extLst>
          </p:cNvPr>
          <p:cNvSpPr/>
          <p:nvPr/>
        </p:nvSpPr>
        <p:spPr>
          <a:xfrm>
            <a:off x="9396086" y="4386391"/>
            <a:ext cx="378691" cy="664164"/>
          </a:xfrm>
          <a:prstGeom prst="rightBrace">
            <a:avLst>
              <a:gd name="adj1" fmla="val 8333"/>
              <a:gd name="adj2" fmla="val 51205"/>
            </a:avLst>
          </a:prstGeom>
          <a:noFill/>
          <a:ln w="127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K"/>
          </a:p>
        </p:txBody>
      </p:sp>
      <p:sp>
        <p:nvSpPr>
          <p:cNvPr id="15" name="Right Brace 14">
            <a:extLst>
              <a:ext uri="{FF2B5EF4-FFF2-40B4-BE49-F238E27FC236}">
                <a16:creationId xmlns:a16="http://schemas.microsoft.com/office/drawing/2014/main" id="{6FB264D8-58EA-B248-88E6-E3682BDBFA30}"/>
              </a:ext>
            </a:extLst>
          </p:cNvPr>
          <p:cNvSpPr/>
          <p:nvPr/>
        </p:nvSpPr>
        <p:spPr>
          <a:xfrm>
            <a:off x="9383391" y="5255371"/>
            <a:ext cx="378690" cy="327891"/>
          </a:xfrm>
          <a:prstGeom prst="rightBrace">
            <a:avLst/>
          </a:prstGeom>
          <a:noFill/>
          <a:ln w="127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K"/>
          </a:p>
        </p:txBody>
      </p:sp>
      <p:sp>
        <p:nvSpPr>
          <p:cNvPr id="16" name="TextBox 15">
            <a:extLst>
              <a:ext uri="{FF2B5EF4-FFF2-40B4-BE49-F238E27FC236}">
                <a16:creationId xmlns:a16="http://schemas.microsoft.com/office/drawing/2014/main" id="{954DA341-219E-3546-8EB3-FB51B6017611}"/>
              </a:ext>
            </a:extLst>
          </p:cNvPr>
          <p:cNvSpPr txBox="1"/>
          <p:nvPr/>
        </p:nvSpPr>
        <p:spPr>
          <a:xfrm>
            <a:off x="9774838" y="4584032"/>
            <a:ext cx="1655339" cy="307777"/>
          </a:xfrm>
          <a:prstGeom prst="rect">
            <a:avLst/>
          </a:prstGeom>
          <a:noFill/>
        </p:spPr>
        <p:txBody>
          <a:bodyPr wrap="square" rtlCol="0">
            <a:spAutoFit/>
          </a:bodyPr>
          <a:lstStyle/>
          <a:p>
            <a:r>
              <a:rPr lang="en-DK" sz="1400" dirty="0">
                <a:solidFill>
                  <a:srgbClr val="C00000"/>
                </a:solidFill>
                <a:latin typeface="+mj-lt"/>
              </a:rPr>
              <a:t>Attributes</a:t>
            </a:r>
          </a:p>
        </p:txBody>
      </p:sp>
      <p:sp>
        <p:nvSpPr>
          <p:cNvPr id="17" name="TextBox 16">
            <a:extLst>
              <a:ext uri="{FF2B5EF4-FFF2-40B4-BE49-F238E27FC236}">
                <a16:creationId xmlns:a16="http://schemas.microsoft.com/office/drawing/2014/main" id="{6D3B157F-FD7E-3645-8113-2893D3949D57}"/>
              </a:ext>
            </a:extLst>
          </p:cNvPr>
          <p:cNvSpPr txBox="1"/>
          <p:nvPr/>
        </p:nvSpPr>
        <p:spPr>
          <a:xfrm>
            <a:off x="9762081" y="5265427"/>
            <a:ext cx="1655339" cy="307777"/>
          </a:xfrm>
          <a:prstGeom prst="rect">
            <a:avLst/>
          </a:prstGeom>
          <a:noFill/>
        </p:spPr>
        <p:txBody>
          <a:bodyPr wrap="square" rtlCol="0">
            <a:spAutoFit/>
          </a:bodyPr>
          <a:lstStyle/>
          <a:p>
            <a:r>
              <a:rPr lang="en-DK" sz="1400" dirty="0">
                <a:solidFill>
                  <a:srgbClr val="C00000"/>
                </a:solidFill>
                <a:latin typeface="+mj-lt"/>
              </a:rPr>
              <a:t>Methods</a:t>
            </a:r>
          </a:p>
        </p:txBody>
      </p:sp>
      <p:pic>
        <p:nvPicPr>
          <p:cNvPr id="19" name="Picture 18" descr="Shape&#10;&#10;Description automatically generated with medium confidence">
            <a:extLst>
              <a:ext uri="{FF2B5EF4-FFF2-40B4-BE49-F238E27FC236}">
                <a16:creationId xmlns:a16="http://schemas.microsoft.com/office/drawing/2014/main" id="{2A549D15-2362-0E4B-8889-73ED76E0A37E}"/>
              </a:ext>
            </a:extLst>
          </p:cNvPr>
          <p:cNvPicPr>
            <a:picLocks noChangeAspect="1"/>
          </p:cNvPicPr>
          <p:nvPr/>
        </p:nvPicPr>
        <p:blipFill>
          <a:blip r:embed="rId5"/>
          <a:stretch>
            <a:fillRect/>
          </a:stretch>
        </p:blipFill>
        <p:spPr>
          <a:xfrm>
            <a:off x="9421927" y="6274715"/>
            <a:ext cx="2136660" cy="447601"/>
          </a:xfrm>
          <a:prstGeom prst="rect">
            <a:avLst/>
          </a:prstGeom>
        </p:spPr>
      </p:pic>
    </p:spTree>
    <p:extLst>
      <p:ext uri="{BB962C8B-B14F-4D97-AF65-F5344CB8AC3E}">
        <p14:creationId xmlns:p14="http://schemas.microsoft.com/office/powerpoint/2010/main" val="3111298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P spid="10" grpId="0" animBg="1"/>
      <p:bldP spid="11" grpId="0" animBg="1"/>
      <p:bldP spid="5" grpId="0" animBg="1"/>
      <p:bldP spid="13" grpId="0" animBg="1"/>
      <p:bldP spid="14" grpId="0" animBg="1"/>
      <p:bldP spid="15" grpId="0" animBg="1"/>
      <p:bldP spid="16" grpId="0"/>
      <p:bldP spid="17" grpId="0"/>
    </p:bldLst>
  </p:timing>
</p:sld>
</file>

<file path=ppt/theme/theme1.xml><?xml version="1.0" encoding="utf-8"?>
<a:theme xmlns:a="http://schemas.openxmlformats.org/drawingml/2006/main" name="ChronicleVTI">
  <a:themeElements>
    <a:clrScheme name="AnalogousFromRegularSeedRightStep">
      <a:dk1>
        <a:srgbClr val="000000"/>
      </a:dk1>
      <a:lt1>
        <a:srgbClr val="FFFFFF"/>
      </a:lt1>
      <a:dk2>
        <a:srgbClr val="242941"/>
      </a:dk2>
      <a:lt2>
        <a:srgbClr val="E2E5E8"/>
      </a:lt2>
      <a:accent1>
        <a:srgbClr val="C3844D"/>
      </a:accent1>
      <a:accent2>
        <a:srgbClr val="B1A43B"/>
      </a:accent2>
      <a:accent3>
        <a:srgbClr val="8CAC43"/>
      </a:accent3>
      <a:accent4>
        <a:srgbClr val="5CB13B"/>
      </a:accent4>
      <a:accent5>
        <a:srgbClr val="48B757"/>
      </a:accent5>
      <a:accent6>
        <a:srgbClr val="3BB17C"/>
      </a:accent6>
      <a:hlink>
        <a:srgbClr val="3F83BF"/>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5199</TotalTime>
  <Words>1289</Words>
  <Application>Microsoft Macintosh PowerPoint</Application>
  <PresentationFormat>Widescreen</PresentationFormat>
  <Paragraphs>249</Paragraphs>
  <Slides>22</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Calisto MT</vt:lpstr>
      <vt:lpstr>Courier</vt:lpstr>
      <vt:lpstr>System Font Regular</vt:lpstr>
      <vt:lpstr>Univers Condensed</vt:lpstr>
      <vt:lpstr>ChronicleVTI</vt:lpstr>
      <vt:lpstr>Object Oriented Design </vt:lpstr>
      <vt:lpstr>First we think, then we code…</vt:lpstr>
      <vt:lpstr>4 fundamental concepts</vt:lpstr>
      <vt:lpstr>What have we learned so far?</vt:lpstr>
      <vt:lpstr>Grouping data – and associated functionality</vt:lpstr>
      <vt:lpstr>Abstraction </vt:lpstr>
      <vt:lpstr>Abstraction</vt:lpstr>
      <vt:lpstr>Encapsulation  </vt:lpstr>
      <vt:lpstr>Inheritance – zoo example</vt:lpstr>
      <vt:lpstr>Inheritance – zoo example</vt:lpstr>
      <vt:lpstr>Inheritance – zoo example</vt:lpstr>
      <vt:lpstr>Inheritance</vt:lpstr>
      <vt:lpstr>Mulitple Inheritance</vt:lpstr>
      <vt:lpstr>Inheritance – ”is a” relationships! </vt:lpstr>
      <vt:lpstr>PowerPoint Presentation</vt:lpstr>
      <vt:lpstr>Polymorphism – the ability to take different forms</vt:lpstr>
      <vt:lpstr>“real life” example – spotify data</vt:lpstr>
      <vt:lpstr>Recap</vt:lpstr>
      <vt:lpstr>Pen-and-paper Design exercise</vt:lpstr>
      <vt:lpstr>Object Oriented Programming in python</vt:lpstr>
      <vt:lpstr>References</vt:lpstr>
      <vt:lpstr>Further readings/online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Oriented Programming in python</dc:title>
  <dc:creator>Ida Marie S. Lassen</dc:creator>
  <cp:lastModifiedBy>Ida Marie S. Lassen</cp:lastModifiedBy>
  <cp:revision>12</cp:revision>
  <cp:lastPrinted>2022-03-13T12:30:45Z</cp:lastPrinted>
  <dcterms:created xsi:type="dcterms:W3CDTF">2022-03-11T16:50:21Z</dcterms:created>
  <dcterms:modified xsi:type="dcterms:W3CDTF">2022-03-21T08:45:34Z</dcterms:modified>
</cp:coreProperties>
</file>

<file path=docProps/thumbnail.jpeg>
</file>